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3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98" r:id="rId4"/>
    <p:sldId id="296" r:id="rId5"/>
    <p:sldId id="302" r:id="rId6"/>
    <p:sldId id="257" r:id="rId7"/>
    <p:sldId id="299" r:id="rId8"/>
    <p:sldId id="300" r:id="rId9"/>
    <p:sldId id="303" r:id="rId10"/>
    <p:sldId id="301" r:id="rId11"/>
    <p:sldId id="259" r:id="rId12"/>
    <p:sldId id="260" r:id="rId13"/>
    <p:sldId id="293" r:id="rId14"/>
    <p:sldId id="269" r:id="rId15"/>
    <p:sldId id="288" r:id="rId16"/>
    <p:sldId id="306" r:id="rId17"/>
    <p:sldId id="292" r:id="rId18"/>
    <p:sldId id="266" r:id="rId19"/>
    <p:sldId id="290" r:id="rId20"/>
    <p:sldId id="291" r:id="rId21"/>
    <p:sldId id="265" r:id="rId22"/>
    <p:sldId id="268" r:id="rId23"/>
    <p:sldId id="287" r:id="rId24"/>
    <p:sldId id="294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06711-F029-8E46-9721-2DE93B0BD0CC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C5B57-1621-7D44-B3CF-A66EE5121F5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6394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B3673-0A91-994D-8A14-222F22E60149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7ADDD-C621-B54A-AB86-92DAEE0DAF0E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2960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Streef naar 3x 15 minuten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ADDD-C621-B54A-AB86-92DAEE0DAF0E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45201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593B80-0B4E-9044-88CA-265FF522A1F8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sz="1000">
              <a:solidFill>
                <a:srgbClr val="292929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1FE08-9490-5B4B-84C9-40DACCB7A953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sz="1000">
              <a:solidFill>
                <a:srgbClr val="292929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9050" y="796925"/>
            <a:ext cx="4281488" cy="3209925"/>
          </a:xfrm>
          <a:solidFill>
            <a:srgbClr val="FFFFFF"/>
          </a:solidFill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nl-NL">
                <a:latin typeface="Arial" charset="0"/>
                <a:ea typeface="ＭＳ Ｐゴシック" charset="0"/>
                <a:cs typeface="ＭＳ Ｐゴシック" charset="0"/>
              </a:rPr>
              <a:t>Ontwikkelbenadering als enige aan de orde voor programma</a:t>
            </a:r>
            <a:r>
              <a:rPr lang="ja-JP" altLang="nl-NL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nl-NL" altLang="ja-JP">
                <a:latin typeface="Arial" charset="0"/>
                <a:ea typeface="ＭＳ Ｐゴシック" charset="0"/>
                <a:cs typeface="ＭＳ Ｐゴシック" charset="0"/>
              </a:rPr>
              <a:t>s. Slag van Zij naar Het onmogelijk door verschillen in belangen, ongestructureerdheid van het probleem.  Ik kan alleen als je Het uitstelt.</a:t>
            </a: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C46856-5523-7F41-ABC7-36B5434FF0C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sz="1000">
              <a:solidFill>
                <a:srgbClr val="292929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>
                <a:latin typeface="Agrofont" charset="0"/>
                <a:cs typeface="+mn-cs"/>
              </a:rPr>
              <a:t>3 x 5 min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7ADDD-C621-B54A-AB86-92DAEE0DAF0E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350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89050" y="796925"/>
            <a:ext cx="4281488" cy="3209925"/>
          </a:xfrm>
          <a:solidFill>
            <a:srgbClr val="FFFFFF"/>
          </a:solidFill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nl-NL">
                <a:latin typeface="Arial" charset="0"/>
                <a:ea typeface="ＭＳ Ｐゴシック" charset="0"/>
                <a:cs typeface="ＭＳ Ｐゴシック" charset="0"/>
              </a:rPr>
              <a:t>En zo is het.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nl-NL">
                <a:latin typeface="Arial" charset="0"/>
                <a:ea typeface="ＭＳ Ｐゴシック" charset="0"/>
                <a:cs typeface="ＭＳ Ｐゴシック" charset="0"/>
              </a:rPr>
              <a:t>Vergt altijd anderen meenemen, maar ook dat je dit in jezelf bij elkaar kan brengen.  Is wat anders dan dat volmaakt en in eenzaamheid kunnen.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81487" cy="3209925"/>
          </a:xfrm>
          <a:solidFill>
            <a:srgbClr val="FFFFFF"/>
          </a:solidFill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Optim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232B67-CDF3-3A4E-B003-72B15914938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17" y="4107708"/>
            <a:ext cx="5027893" cy="457711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l-NL" sz="900"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EA352E-2D34-1C4D-B244-9D8F85BFF33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sz="1000">
              <a:solidFill>
                <a:srgbClr val="292929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EA352E-2D34-1C4D-B244-9D8F85BFF339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sz="1000">
              <a:solidFill>
                <a:srgbClr val="292929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32169E-A6C0-5440-A791-13456438A2B4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nl-NL" sz="1000">
              <a:solidFill>
                <a:srgbClr val="292929"/>
              </a:solidFill>
              <a:latin typeface="Verdan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2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6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6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9" y="533406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6"/>
            <a:ext cx="533400" cy="365125"/>
          </a:xfrm>
        </p:spPr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2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6" y="2770193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3" y="1179581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2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2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1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2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2" y="4343405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5" y="1179581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3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3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nl-NL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6"/>
            <a:ext cx="533400" cy="365125"/>
          </a:xfrm>
        </p:spPr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31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91" y="538169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045C-838D-5D49-9908-42C242E3FDCA}" type="datetime1">
              <a:rPr lang="nl-NL"/>
              <a:pPr>
                <a:defRPr/>
              </a:pPr>
              <a:t>18-2-2013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F19AC-9012-B548-92DD-46BFCFBB627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6127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4BC5-F9D8-9F4F-80E6-359CC37DEA9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88911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A0F91-2901-BB4B-9818-C8B72FACBFF7}" type="datetime1">
              <a:rPr lang="nl-NL"/>
              <a:pPr>
                <a:defRPr/>
              </a:pPr>
              <a:t>18-2-2013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© Phaos 2009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F67E-5825-9C4B-871D-268226B2BDFC}" type="slidenum">
              <a:rPr lang="nl-NL"/>
              <a:pPr>
                <a:defRPr/>
              </a:pPr>
              <a:t>‹#›</a:t>
            </a:fld>
            <a:r>
              <a:rPr lang="nl-NL"/>
              <a:t>, PGM/1</a:t>
            </a:r>
          </a:p>
        </p:txBody>
      </p:sp>
    </p:spTree>
    <p:extLst>
      <p:ext uri="{BB962C8B-B14F-4D97-AF65-F5344CB8AC3E}">
        <p14:creationId xmlns:p14="http://schemas.microsoft.com/office/powerpoint/2010/main" xmlns="" val="2652753671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8" y="2756652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36CB5-7BD2-3A48-BF80-4999D8C13C97}" type="datetime1">
              <a:rPr lang="nl-NL"/>
              <a:pPr>
                <a:defRPr/>
              </a:pPr>
              <a:t>18-2-2013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© Phaos 2009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49B7-BEF3-EB48-94FD-D434E7BAF5B8}" type="slidenum">
              <a:rPr lang="nl-NL"/>
              <a:pPr>
                <a:defRPr/>
              </a:pPr>
              <a:t>‹#›</a:t>
            </a:fld>
            <a:r>
              <a:rPr lang="nl-NL"/>
              <a:t>, PGM/1</a:t>
            </a:r>
          </a:p>
        </p:txBody>
      </p:sp>
    </p:spTree>
    <p:extLst>
      <p:ext uri="{BB962C8B-B14F-4D97-AF65-F5344CB8AC3E}">
        <p14:creationId xmlns:p14="http://schemas.microsoft.com/office/powerpoint/2010/main" xmlns="" val="1209038456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9E03-AFD6-9B4C-A5EE-205EAB11D905}" type="datetime1">
              <a:rPr lang="nl-NL"/>
              <a:pPr>
                <a:defRPr/>
              </a:pPr>
              <a:t>18-2-2013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© Phaos 2009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0B31-DF30-7C47-ACF7-D7AEE612BEC6}" type="slidenum">
              <a:rPr lang="nl-NL"/>
              <a:pPr>
                <a:defRPr/>
              </a:pPr>
              <a:t>‹#›</a:t>
            </a:fld>
            <a:r>
              <a:rPr lang="nl-NL"/>
              <a:t>, PGM/1</a:t>
            </a:r>
          </a:p>
        </p:txBody>
      </p:sp>
    </p:spTree>
    <p:extLst>
      <p:ext uri="{BB962C8B-B14F-4D97-AF65-F5344CB8AC3E}">
        <p14:creationId xmlns:p14="http://schemas.microsoft.com/office/powerpoint/2010/main" xmlns="" val="3759903206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889E2-F786-6048-95C2-4E2FA127CE78}" type="datetime1">
              <a:rPr lang="nl-NL"/>
              <a:pPr>
                <a:defRPr/>
              </a:pPr>
              <a:t>18-2-2013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© Phaos 2009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C182-8735-4F42-9363-1D8757602669}" type="slidenum">
              <a:rPr lang="nl-NL"/>
              <a:pPr>
                <a:defRPr/>
              </a:pPr>
              <a:t>‹#›</a:t>
            </a:fld>
            <a:r>
              <a:rPr lang="nl-NL"/>
              <a:t>, PGM/1</a:t>
            </a:r>
          </a:p>
        </p:txBody>
      </p:sp>
    </p:spTree>
    <p:extLst>
      <p:ext uri="{BB962C8B-B14F-4D97-AF65-F5344CB8AC3E}">
        <p14:creationId xmlns:p14="http://schemas.microsoft.com/office/powerpoint/2010/main" xmlns="" val="2393957239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7B00-F3D1-1A41-B2D4-3E4045A63DC4}" type="slidenum">
              <a:rPr lang="en-US"/>
              <a:pPr>
                <a:defRPr/>
              </a:pPr>
              <a:t>‹#›</a:t>
            </a:fld>
            <a:r>
              <a:rPr lang="en-US"/>
              <a:t>, PGM/Gem Utrecht/1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22C53-2D21-A740-B5B3-789F32717CD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647114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442B4-4CBE-624C-96F9-96FBA38C851D}" type="datetime1">
              <a:rPr lang="nl-NL"/>
              <a:pPr>
                <a:defRPr/>
              </a:pPr>
              <a:t>18-2-2013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© Phaos 2009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215A8-BA9C-6741-8E5A-808F37600032}" type="slidenum">
              <a:rPr lang="nl-NL"/>
              <a:pPr>
                <a:defRPr/>
              </a:pPr>
              <a:t>‹#›</a:t>
            </a:fld>
            <a:r>
              <a:rPr lang="nl-NL"/>
              <a:t>, PGM/1</a:t>
            </a:r>
          </a:p>
        </p:txBody>
      </p:sp>
    </p:spTree>
    <p:extLst>
      <p:ext uri="{BB962C8B-B14F-4D97-AF65-F5344CB8AC3E}">
        <p14:creationId xmlns:p14="http://schemas.microsoft.com/office/powerpoint/2010/main" xmlns="" val="2366687436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D8E05-EA90-684D-A6AE-DE10C684C2B5}" type="datetime1">
              <a:rPr lang="nl-NL"/>
              <a:pPr>
                <a:defRPr/>
              </a:pPr>
              <a:t>18-2-2013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© Phaos 2009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18F44-9CA3-3940-9735-7AE22431B73A}" type="slidenum">
              <a:rPr lang="nl-NL"/>
              <a:pPr>
                <a:defRPr/>
              </a:pPr>
              <a:t>‹#›</a:t>
            </a:fld>
            <a:r>
              <a:rPr lang="nl-NL"/>
              <a:t>, PGM/1</a:t>
            </a:r>
          </a:p>
        </p:txBody>
      </p:sp>
    </p:spTree>
    <p:extLst>
      <p:ext uri="{BB962C8B-B14F-4D97-AF65-F5344CB8AC3E}">
        <p14:creationId xmlns:p14="http://schemas.microsoft.com/office/powerpoint/2010/main" xmlns="" val="1383119450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BA0D-EC68-934D-87B9-396C44B5B8B3}" type="datetime1">
              <a:rPr lang="nl-NL"/>
              <a:pPr>
                <a:defRPr/>
              </a:pPr>
              <a:t>18-2-2013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© Phaos 2009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1AFF7-F85A-FB47-A86A-63C6BA6BDC85}" type="slidenum">
              <a:rPr lang="nl-NL"/>
              <a:pPr>
                <a:defRPr/>
              </a:pPr>
              <a:t>‹#›</a:t>
            </a:fld>
            <a:r>
              <a:rPr lang="nl-NL"/>
              <a:t>, PGM/1</a:t>
            </a:r>
          </a:p>
        </p:txBody>
      </p:sp>
    </p:spTree>
    <p:extLst>
      <p:ext uri="{BB962C8B-B14F-4D97-AF65-F5344CB8AC3E}">
        <p14:creationId xmlns:p14="http://schemas.microsoft.com/office/powerpoint/2010/main" xmlns="" val="3558292162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8A6C-D7C4-6D46-9753-CFD2EF14A511}" type="datetime1">
              <a:rPr lang="nl-NL"/>
              <a:pPr>
                <a:defRPr/>
              </a:pPr>
              <a:t>18-2-2013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</a:rPr>
              <a:t>© Phaos 2009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69C69-F5EC-2C41-B4D7-96C93A85E327}" type="slidenum">
              <a:rPr lang="nl-NL"/>
              <a:pPr>
                <a:defRPr/>
              </a:pPr>
              <a:t>‹#›</a:t>
            </a:fld>
            <a:r>
              <a:rPr lang="nl-NL"/>
              <a:t>, PGM/1</a:t>
            </a:r>
          </a:p>
        </p:txBody>
      </p:sp>
    </p:spTree>
    <p:extLst>
      <p:ext uri="{BB962C8B-B14F-4D97-AF65-F5344CB8AC3E}">
        <p14:creationId xmlns:p14="http://schemas.microsoft.com/office/powerpoint/2010/main" xmlns="" val="648147642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8002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3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nl-NL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605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94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94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70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70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1" y="1179579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62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4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62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8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8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8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CB127C-CA94-904D-964B-D31502836C0F}" type="datetimeFigureOut">
              <a:rPr lang="en-US" smtClean="0"/>
              <a:pPr/>
              <a:t>2/18/2013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 smtClean="0"/>
              <a:t>Programma’s overbruggen grenzen!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6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2AD1E23-2A06-7E4D-9A58-3AEC227A877F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22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91" y="526122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2CA4F2-AD12-1148-8155-1564FFA63986}" type="datetime1">
              <a:rPr lang="nl-NL">
                <a:latin typeface="Optima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18-2-2013</a:t>
            </a:fld>
            <a:endParaRPr lang="nl-NL">
              <a:latin typeface="Opti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>
                <a:solidFill>
                  <a:prstClr val="black">
                    <a:tint val="75000"/>
                  </a:prstClr>
                </a:solidFill>
                <a:latin typeface="Optima" charset="0"/>
              </a:rPr>
              <a:t>© Phaos 2009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600311-E785-4E4A-8E27-CB2598332AE2}" type="slidenum">
              <a:rPr lang="nl-NL">
                <a:latin typeface="Optima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nl-NL">
                <a:latin typeface="Optima" charset="0"/>
                <a:ea typeface="ＭＳ Ｐゴシック" charset="0"/>
                <a:cs typeface="ＭＳ Ｐゴシック" charset="0"/>
              </a:rPr>
              <a:t>, PGM/1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annejettevanloon\Phaos-klussen\!OLE_LINK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Verdana" charset="0"/>
              </a:rPr>
              <a:t>Achter de Schermen van het ministerie van LNV/EZ</a:t>
            </a:r>
            <a:r>
              <a:rPr lang="nl-NL" dirty="0">
                <a:latin typeface="Verdana" charset="0"/>
              </a:rPr>
              <a:t/>
            </a:r>
            <a:br>
              <a:rPr lang="nl-NL" dirty="0">
                <a:latin typeface="Verdana" charset="0"/>
              </a:rPr>
            </a:b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615" y="3810000"/>
            <a:ext cx="8307387" cy="753036"/>
          </a:xfrm>
        </p:spPr>
        <p:txBody>
          <a:bodyPr>
            <a:normAutofit fontScale="25000" lnSpcReduction="20000"/>
          </a:bodyPr>
          <a:lstStyle/>
          <a:p>
            <a:r>
              <a:rPr lang="nl-NL" sz="8000" dirty="0" smtClean="0">
                <a:latin typeface="Agrofont" charset="0"/>
              </a:rPr>
              <a:t>PGM-open 2013</a:t>
            </a:r>
            <a:endParaRPr lang="nl-NL" sz="8000" dirty="0">
              <a:latin typeface="Agrofont" charset="0"/>
            </a:endParaRPr>
          </a:p>
          <a:p>
            <a:endParaRPr lang="nl-NL" sz="8000" dirty="0">
              <a:latin typeface="Agrofont" charset="0"/>
            </a:endParaRPr>
          </a:p>
          <a:p>
            <a:r>
              <a:rPr lang="nl-NL" sz="8000" dirty="0" err="1" smtClean="0">
                <a:latin typeface="Agrofont" charset="0"/>
              </a:rPr>
              <a:t>Lessons</a:t>
            </a:r>
            <a:r>
              <a:rPr lang="nl-NL" sz="8000" dirty="0" smtClean="0">
                <a:latin typeface="Agrofont" charset="0"/>
              </a:rPr>
              <a:t> </a:t>
            </a:r>
            <a:r>
              <a:rPr lang="nl-NL" sz="8000" dirty="0" err="1" smtClean="0">
                <a:latin typeface="Agrofont" charset="0"/>
              </a:rPr>
              <a:t>learned</a:t>
            </a:r>
            <a:r>
              <a:rPr lang="nl-NL" sz="8000" dirty="0" smtClean="0">
                <a:latin typeface="Agrofont" charset="0"/>
              </a:rPr>
              <a:t>: professionaliseren van programmamanagement</a:t>
            </a:r>
            <a:endParaRPr lang="nl-NL" sz="8000" dirty="0">
              <a:latin typeface="Agrofont" charset="0"/>
            </a:endParaRPr>
          </a:p>
          <a:p>
            <a:endParaRPr lang="nl-NL" sz="8000" dirty="0">
              <a:latin typeface="Agrofont" charset="0"/>
            </a:endParaRPr>
          </a:p>
          <a:p>
            <a:r>
              <a:rPr lang="nl-NL" sz="8000" dirty="0">
                <a:latin typeface="Agrofont" charset="0"/>
              </a:rPr>
              <a:t>Anne Jette van </a:t>
            </a:r>
            <a:r>
              <a:rPr lang="nl-NL" sz="8000" dirty="0" smtClean="0">
                <a:latin typeface="Agrofont" charset="0"/>
              </a:rPr>
              <a:t>Loon en Ruud Meijer </a:t>
            </a:r>
            <a:endParaRPr lang="nl-NL" sz="8000" dirty="0">
              <a:latin typeface="Agrofont" charset="0"/>
            </a:endParaRPr>
          </a:p>
          <a:p>
            <a:r>
              <a:rPr lang="nl-NL" sz="8000" dirty="0" smtClean="0">
                <a:latin typeface="Agrofont" charset="0"/>
              </a:rPr>
              <a:t>7 februari 2013</a:t>
            </a:r>
            <a:endParaRPr lang="nl-NL" sz="8000" dirty="0">
              <a:latin typeface="Agrofont" charset="0"/>
            </a:endParaRPr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3609176" y="5996245"/>
            <a:ext cx="582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300"/>
              </a:spcBef>
              <a:buClr>
                <a:prstClr val="black">
                  <a:lumMod val="50000"/>
                  <a:lumOff val="50000"/>
                </a:prstClr>
              </a:buClr>
              <a:buSzPct val="70000"/>
            </a:pPr>
            <a:r>
              <a:rPr lang="nl-NL" dirty="0" smtClean="0">
                <a:solidFill>
                  <a:prstClr val="white"/>
                </a:solidFill>
              </a:rPr>
              <a:t>Programma’s overbruggen grenzen!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8182" y="14085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0168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quarter" idx="10"/>
          </p:nvPr>
        </p:nvSpPr>
        <p:spPr>
          <a:xfrm>
            <a:off x="4800603" y="6557963"/>
            <a:ext cx="4164013" cy="284162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Werken</a:t>
            </a:r>
            <a:r>
              <a:rPr lang="en-US" dirty="0" smtClean="0"/>
              <a:t> in </a:t>
            </a:r>
            <a:r>
              <a:rPr lang="en-US" dirty="0" err="1" smtClean="0"/>
              <a:t>programma’s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grenzen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overbruggen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8" y="926877"/>
            <a:ext cx="8308975" cy="1143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Verdana" charset="0"/>
              </a:rPr>
              <a:t>Waarom bij LNV?</a:t>
            </a:r>
            <a:endParaRPr lang="nl-NL" dirty="0">
              <a:latin typeface="Verdana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6" y="2657422"/>
            <a:ext cx="8777287" cy="43545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Toenemende betrokkenheid</a:t>
            </a:r>
            <a:r>
              <a:rPr lang="nl-NL" dirty="0">
                <a:solidFill>
                  <a:srgbClr val="000099"/>
                </a:solidFill>
                <a:latin typeface="Verdana" charset="0"/>
              </a:rPr>
              <a:t> </a:t>
            </a: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burgers &amp; maatschappelijke organisaties</a:t>
            </a: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eaLnBrk="1" hangingPunct="1">
              <a:defRPr/>
            </a:pPr>
            <a:r>
              <a:rPr lang="nl-NL" dirty="0">
                <a:solidFill>
                  <a:srgbClr val="000099"/>
                </a:solidFill>
                <a:latin typeface="Verdana" charset="0"/>
              </a:rPr>
              <a:t>Netwerken en netwerksturing steeds </a:t>
            </a: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krachtiger</a:t>
            </a: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eaLnBrk="1" hangingPunct="1">
              <a:defRPr/>
            </a:pP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Flexibele inzet van mensen</a:t>
            </a:r>
          </a:p>
          <a:p>
            <a:pPr>
              <a:defRPr/>
            </a:pP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Verminderen afstemmingscircus &amp; verkokering voorkomen</a:t>
            </a: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eaLnBrk="1" hangingPunct="1">
              <a:defRPr/>
            </a:pPr>
            <a:r>
              <a:rPr lang="nl-NL" dirty="0">
                <a:solidFill>
                  <a:srgbClr val="000099"/>
                </a:solidFill>
                <a:latin typeface="Verdana" charset="0"/>
              </a:rPr>
              <a:t>Heldere verdeling van taken, bevoegdheden en rollen rond integrale </a:t>
            </a: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beleidsvragen</a:t>
            </a: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eaLnBrk="1" hangingPunct="1">
              <a:defRPr/>
            </a:pPr>
            <a:r>
              <a:rPr lang="nl-NL" dirty="0">
                <a:solidFill>
                  <a:srgbClr val="000099"/>
                </a:solidFill>
                <a:latin typeface="Verdana" charset="0"/>
              </a:rPr>
              <a:t>Werken op basis van geborgd vertrouwen</a:t>
            </a:r>
          </a:p>
          <a:p>
            <a:pPr marL="0" indent="0" eaLnBrk="1" hangingPunct="1">
              <a:buFont typeface="Times" charset="0"/>
              <a:buNone/>
              <a:defRPr/>
            </a:pPr>
            <a:endParaRPr lang="nl-NL" dirty="0">
              <a:solidFill>
                <a:srgbClr val="0000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2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169275" cy="5715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Verdana" charset="0"/>
              </a:rPr>
              <a:t>Missie en Visie</a:t>
            </a:r>
            <a:endParaRPr lang="nl-NL" dirty="0">
              <a:latin typeface="Verdana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6" y="1798638"/>
            <a:ext cx="8548687" cy="4354512"/>
          </a:xfrm>
        </p:spPr>
        <p:txBody>
          <a:bodyPr>
            <a:normAutofit/>
          </a:bodyPr>
          <a:lstStyle/>
          <a:p>
            <a:pPr marL="266700" indent="-266700" eaLnBrk="1" hangingPunct="1">
              <a:lnSpc>
                <a:spcPct val="80000"/>
              </a:lnSpc>
              <a:defRPr/>
            </a:pPr>
            <a:endParaRPr lang="nl-NL" sz="1600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endParaRPr lang="nl-NL" dirty="0">
              <a:latin typeface="Verdana" charset="0"/>
            </a:endParaRPr>
          </a:p>
          <a:p>
            <a:pPr marL="0" indent="0">
              <a:buNone/>
              <a:defRPr/>
            </a:pPr>
            <a:r>
              <a:rPr lang="nl-NL" b="1" dirty="0" smtClean="0"/>
              <a:t>Missie</a:t>
            </a:r>
            <a:r>
              <a:rPr lang="nl-NL" dirty="0" smtClean="0"/>
              <a:t>:</a:t>
            </a:r>
          </a:p>
          <a:p>
            <a:pPr marL="0" indent="0">
              <a:buNone/>
              <a:defRPr/>
            </a:pPr>
            <a:r>
              <a:rPr lang="nl-NL" dirty="0" smtClean="0"/>
              <a:t>LNV wil zodanig werken dat zij goed aansluit op </a:t>
            </a:r>
            <a:r>
              <a:rPr lang="nl-NL" dirty="0"/>
              <a:t>de </a:t>
            </a:r>
            <a:r>
              <a:rPr lang="nl-NL" dirty="0" smtClean="0"/>
              <a:t>samenleving en haar beleid zichtbaar maakt voor die samenleving.</a:t>
            </a:r>
            <a:endParaRPr lang="nl-NL" dirty="0"/>
          </a:p>
          <a:p>
            <a:pPr marL="0" indent="0">
              <a:buNone/>
              <a:defRPr/>
            </a:pPr>
            <a:r>
              <a:rPr lang="nl-NL" b="1" dirty="0" smtClean="0"/>
              <a:t>Visie</a:t>
            </a:r>
            <a:r>
              <a:rPr lang="nl-NL" dirty="0" smtClean="0"/>
              <a:t>:</a:t>
            </a:r>
          </a:p>
          <a:p>
            <a:pPr marL="0" indent="0">
              <a:buNone/>
              <a:defRPr/>
            </a:pPr>
            <a:r>
              <a:rPr lang="nl-NL" dirty="0" smtClean="0"/>
              <a:t>LNV </a:t>
            </a:r>
            <a:r>
              <a:rPr lang="nl-NL" dirty="0"/>
              <a:t>neemt maatschappelijke problemen als uitgangspunt. Is de reguliere lijnorganisatie daartoe niet toereikend, dan kiest LNV voor een andere werkwijze</a:t>
            </a:r>
            <a:r>
              <a:rPr lang="nl-NL" dirty="0" smtClean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xmlns="" val="4783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169275" cy="5715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Verdana" charset="0"/>
              </a:rPr>
              <a:t>Strategische Doelen</a:t>
            </a:r>
            <a:endParaRPr lang="nl-NL" dirty="0">
              <a:latin typeface="Verdana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6" y="1798638"/>
            <a:ext cx="8548687" cy="4354512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  <a:defRPr/>
            </a:pPr>
            <a:endParaRPr lang="nl-NL" sz="1600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endParaRPr lang="nl-NL" dirty="0">
              <a:latin typeface="Verdana" charset="0"/>
            </a:endParaRPr>
          </a:p>
          <a:p>
            <a:pPr marL="0" indent="0">
              <a:buNone/>
              <a:defRPr/>
            </a:pPr>
            <a:r>
              <a:rPr lang="nl-NL" dirty="0">
                <a:solidFill>
                  <a:srgbClr val="000099"/>
                </a:solidFill>
              </a:rPr>
              <a:t>P</a:t>
            </a:r>
            <a:r>
              <a:rPr lang="nl-NL" sz="2000" dirty="0" smtClean="0">
                <a:solidFill>
                  <a:srgbClr val="000099"/>
                </a:solidFill>
              </a:rPr>
              <a:t>rofessionaliseren door:</a:t>
            </a:r>
          </a:p>
          <a:p>
            <a:r>
              <a:rPr lang="nl-NL" dirty="0"/>
              <a:t>Binnen een jaar </a:t>
            </a:r>
            <a:r>
              <a:rPr lang="nl-NL" dirty="0" smtClean="0"/>
              <a:t>een </a:t>
            </a:r>
            <a:r>
              <a:rPr lang="nl-NL" dirty="0"/>
              <a:t>werkwijzer </a:t>
            </a:r>
            <a:r>
              <a:rPr lang="nl-NL" dirty="0" smtClean="0"/>
              <a:t>vast te stellen door </a:t>
            </a:r>
            <a:r>
              <a:rPr lang="nl-NL" dirty="0"/>
              <a:t>de Bestuursraad voor het werken met projecten, programma’s en processen;</a:t>
            </a:r>
          </a:p>
          <a:p>
            <a:r>
              <a:rPr lang="nl-NL" dirty="0" smtClean="0"/>
              <a:t>Binnen </a:t>
            </a:r>
            <a:r>
              <a:rPr lang="nl-NL" dirty="0"/>
              <a:t>twee </a:t>
            </a:r>
            <a:r>
              <a:rPr lang="nl-NL" dirty="0" smtClean="0"/>
              <a:t>jaar Bestuursraadsleden </a:t>
            </a:r>
            <a:r>
              <a:rPr lang="nl-NL" dirty="0"/>
              <a:t>en directeuren </a:t>
            </a:r>
            <a:r>
              <a:rPr lang="nl-NL" dirty="0" smtClean="0"/>
              <a:t>bij opdrachten </a:t>
            </a:r>
            <a:r>
              <a:rPr lang="nl-NL" dirty="0"/>
              <a:t>bewust </a:t>
            </a:r>
            <a:r>
              <a:rPr lang="nl-NL" dirty="0" smtClean="0"/>
              <a:t>kiezen voor een </a:t>
            </a:r>
            <a:r>
              <a:rPr lang="nl-NL" dirty="0"/>
              <a:t>project, een programma of een procesvorm;</a:t>
            </a:r>
          </a:p>
          <a:p>
            <a:r>
              <a:rPr lang="nl-NL" dirty="0" smtClean="0"/>
              <a:t>Dat binnen </a:t>
            </a:r>
            <a:r>
              <a:rPr lang="nl-NL" dirty="0"/>
              <a:t>drie jaar </a:t>
            </a:r>
            <a:r>
              <a:rPr lang="nl-NL" dirty="0" smtClean="0"/>
              <a:t>programmamanagers, projectleiders en </a:t>
            </a:r>
            <a:r>
              <a:rPr lang="nl-NL" dirty="0"/>
              <a:t>opdrachtgevers </a:t>
            </a:r>
            <a:r>
              <a:rPr lang="nl-NL" dirty="0" smtClean="0"/>
              <a:t>werken volgens </a:t>
            </a:r>
            <a:r>
              <a:rPr lang="nl-NL" dirty="0"/>
              <a:t>de werkwijzer</a:t>
            </a:r>
            <a:r>
              <a:rPr lang="nl-NL" dirty="0" smtClean="0"/>
              <a:t>. </a:t>
            </a:r>
            <a:endParaRPr lang="nl-NL" sz="20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4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169275" cy="571500"/>
          </a:xfrm>
        </p:spPr>
        <p:txBody>
          <a:bodyPr/>
          <a:lstStyle/>
          <a:p>
            <a:pPr eaLnBrk="1" hangingPunct="1"/>
            <a:r>
              <a:rPr lang="nl-NL">
                <a:latin typeface="Verdana" charset="0"/>
              </a:rPr>
              <a:t>Wat is professionaliseren?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6" y="1798638"/>
            <a:ext cx="8548687" cy="4354512"/>
          </a:xfrm>
        </p:spPr>
        <p:txBody>
          <a:bodyPr>
            <a:normAutofit/>
          </a:bodyPr>
          <a:lstStyle/>
          <a:p>
            <a:pPr marL="266700" indent="-266700" eaLnBrk="1" hangingPunct="1">
              <a:lnSpc>
                <a:spcPct val="80000"/>
              </a:lnSpc>
              <a:defRPr/>
            </a:pPr>
            <a:endParaRPr lang="nl-NL" sz="1600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0" indent="0"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Willen		Visie ontwikkelen, attitude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Weten		Kennis, methodes </a:t>
            </a:r>
            <a:r>
              <a:rPr lang="nl-NL" dirty="0">
                <a:solidFill>
                  <a:srgbClr val="000099"/>
                </a:solidFill>
                <a:latin typeface="Verdana" charset="0"/>
              </a:rPr>
              <a:t>en technieken</a:t>
            </a:r>
            <a:endParaRPr lang="nl-NL" dirty="0" smtClean="0">
              <a:solidFill>
                <a:srgbClr val="000099"/>
              </a:solidFill>
              <a:latin typeface="Verdana" charset="0"/>
            </a:endParaRPr>
          </a:p>
          <a:p>
            <a:pPr marL="0" indent="0"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Kunnen	Rollen, oefenen</a:t>
            </a:r>
          </a:p>
          <a:p>
            <a:pPr marL="0" indent="0" eaLnBrk="1" hangingPunct="1">
              <a:lnSpc>
                <a:spcPct val="80000"/>
              </a:lnSpc>
              <a:buFont typeface="Times" charset="0"/>
              <a:buNone/>
              <a:defRPr/>
            </a:pP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Doen		ruimte, daadwerkelijke uitvoering</a:t>
            </a:r>
          </a:p>
          <a:p>
            <a:pPr marL="0" indent="0"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0" indent="0"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nl-NL" dirty="0" smtClean="0">
              <a:solidFill>
                <a:srgbClr val="000099"/>
              </a:solidFill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endParaRPr lang="nl-NL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nl-NL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2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eperen 42"/>
          <p:cNvGrpSpPr>
            <a:grpSpLocks/>
          </p:cNvGrpSpPr>
          <p:nvPr/>
        </p:nvGrpSpPr>
        <p:grpSpPr bwMode="auto">
          <a:xfrm>
            <a:off x="326782" y="384181"/>
            <a:ext cx="2875182" cy="1950917"/>
            <a:chOff x="623617" y="384095"/>
            <a:chExt cx="3114451" cy="1950466"/>
          </a:xfrm>
        </p:grpSpPr>
        <p:sp>
          <p:nvSpPr>
            <p:cNvPr id="22" name="Afgeronde rechthoek 21"/>
            <p:cNvSpPr/>
            <p:nvPr/>
          </p:nvSpPr>
          <p:spPr>
            <a:xfrm>
              <a:off x="623617" y="384095"/>
              <a:ext cx="3007994" cy="194899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379" name="Tekstvak 32"/>
            <p:cNvSpPr txBox="1">
              <a:spLocks noChangeArrowheads="1"/>
            </p:cNvSpPr>
            <p:nvPr/>
          </p:nvSpPr>
          <p:spPr bwMode="auto">
            <a:xfrm>
              <a:off x="2414349" y="401656"/>
              <a:ext cx="1323719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sz="2800" b="1" smtClean="0">
                  <a:solidFill>
                    <a:srgbClr val="008000"/>
                  </a:solidFill>
                </a:rPr>
                <a:t>DOEN</a:t>
              </a:r>
            </a:p>
          </p:txBody>
        </p:sp>
        <p:sp>
          <p:nvSpPr>
            <p:cNvPr id="57380" name="Tekstvak 35"/>
            <p:cNvSpPr txBox="1">
              <a:spLocks noChangeArrowheads="1"/>
            </p:cNvSpPr>
            <p:nvPr/>
          </p:nvSpPr>
          <p:spPr bwMode="auto">
            <a:xfrm>
              <a:off x="627691" y="1811462"/>
              <a:ext cx="1626326" cy="523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sz="2800" b="1" smtClean="0">
                  <a:solidFill>
                    <a:srgbClr val="D7130D"/>
                  </a:solidFill>
                </a:rPr>
                <a:t>RUIMTE</a:t>
              </a:r>
            </a:p>
          </p:txBody>
        </p:sp>
      </p:grpSp>
      <p:grpSp>
        <p:nvGrpSpPr>
          <p:cNvPr id="57346" name="Groeperen 43"/>
          <p:cNvGrpSpPr>
            <a:grpSpLocks/>
          </p:cNvGrpSpPr>
          <p:nvPr/>
        </p:nvGrpSpPr>
        <p:grpSpPr bwMode="auto">
          <a:xfrm>
            <a:off x="322388" y="4514856"/>
            <a:ext cx="2909829" cy="1962069"/>
            <a:chOff x="618646" y="4514424"/>
            <a:chExt cx="3152589" cy="1961764"/>
          </a:xfrm>
        </p:grpSpPr>
        <p:sp>
          <p:nvSpPr>
            <p:cNvPr id="26" name="Afgeronde rechthoek 25"/>
            <p:cNvSpPr/>
            <p:nvPr/>
          </p:nvSpPr>
          <p:spPr>
            <a:xfrm>
              <a:off x="623409" y="4525535"/>
              <a:ext cx="3008574" cy="194914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376" name="Tekstvak 31"/>
            <p:cNvSpPr txBox="1">
              <a:spLocks noChangeArrowheads="1"/>
            </p:cNvSpPr>
            <p:nvPr/>
          </p:nvSpPr>
          <p:spPr bwMode="auto">
            <a:xfrm>
              <a:off x="1928296" y="5953049"/>
              <a:ext cx="1842939" cy="52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sz="2800" b="1" smtClean="0">
                  <a:solidFill>
                    <a:srgbClr val="008000"/>
                  </a:solidFill>
                </a:rPr>
                <a:t>KUNNEN</a:t>
              </a:r>
            </a:p>
          </p:txBody>
        </p:sp>
        <p:sp>
          <p:nvSpPr>
            <p:cNvPr id="57377" name="Tekstvak 36"/>
            <p:cNvSpPr txBox="1">
              <a:spLocks noChangeArrowheads="1"/>
            </p:cNvSpPr>
            <p:nvPr/>
          </p:nvSpPr>
          <p:spPr bwMode="auto">
            <a:xfrm>
              <a:off x="618646" y="4514424"/>
              <a:ext cx="1648033" cy="523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sz="2800" b="1" smtClean="0">
                  <a:solidFill>
                    <a:srgbClr val="D7130D"/>
                  </a:solidFill>
                </a:rPr>
                <a:t>ROLLEN</a:t>
              </a:r>
            </a:p>
          </p:txBody>
        </p:sp>
      </p:grpSp>
      <p:grpSp>
        <p:nvGrpSpPr>
          <p:cNvPr id="57347" name="Groeperen 41"/>
          <p:cNvGrpSpPr>
            <a:grpSpLocks/>
          </p:cNvGrpSpPr>
          <p:nvPr/>
        </p:nvGrpSpPr>
        <p:grpSpPr bwMode="auto">
          <a:xfrm>
            <a:off x="6009547" y="4524381"/>
            <a:ext cx="2964925" cy="1955471"/>
            <a:chOff x="6274018" y="4525166"/>
            <a:chExt cx="3211011" cy="1954241"/>
          </a:xfrm>
        </p:grpSpPr>
        <p:sp>
          <p:nvSpPr>
            <p:cNvPr id="28" name="Afgeronde rechthoek 27"/>
            <p:cNvSpPr/>
            <p:nvPr/>
          </p:nvSpPr>
          <p:spPr>
            <a:xfrm>
              <a:off x="6274018" y="4525166"/>
              <a:ext cx="3008971" cy="194822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373" name="Tekstvak 33"/>
            <p:cNvSpPr txBox="1">
              <a:spLocks noChangeArrowheads="1"/>
            </p:cNvSpPr>
            <p:nvPr/>
          </p:nvSpPr>
          <p:spPr bwMode="auto">
            <a:xfrm>
              <a:off x="6290749" y="5956516"/>
              <a:ext cx="1496503" cy="52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sz="2800" b="1" smtClean="0">
                  <a:solidFill>
                    <a:srgbClr val="008000"/>
                  </a:solidFill>
                </a:rPr>
                <a:t>WETEN</a:t>
              </a:r>
            </a:p>
          </p:txBody>
        </p:sp>
        <p:sp>
          <p:nvSpPr>
            <p:cNvPr id="57374" name="Tekstvak 37"/>
            <p:cNvSpPr txBox="1">
              <a:spLocks noChangeArrowheads="1"/>
            </p:cNvSpPr>
            <p:nvPr/>
          </p:nvSpPr>
          <p:spPr bwMode="auto">
            <a:xfrm>
              <a:off x="7035114" y="4526919"/>
              <a:ext cx="2449915" cy="522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sz="2800" b="1" smtClean="0">
                  <a:solidFill>
                    <a:srgbClr val="D7130D"/>
                  </a:solidFill>
                </a:rPr>
                <a:t>METHODIEK</a:t>
              </a:r>
            </a:p>
          </p:txBody>
        </p:sp>
      </p:grpSp>
      <p:grpSp>
        <p:nvGrpSpPr>
          <p:cNvPr id="57348" name="Groeperen 40"/>
          <p:cNvGrpSpPr>
            <a:grpSpLocks/>
          </p:cNvGrpSpPr>
          <p:nvPr/>
        </p:nvGrpSpPr>
        <p:grpSpPr bwMode="auto">
          <a:xfrm>
            <a:off x="5842496" y="161931"/>
            <a:ext cx="3016553" cy="2178147"/>
            <a:chOff x="6091860" y="161428"/>
            <a:chExt cx="3269200" cy="2178552"/>
          </a:xfrm>
        </p:grpSpPr>
        <p:sp>
          <p:nvSpPr>
            <p:cNvPr id="24" name="Afgeronde rechthoek 23"/>
            <p:cNvSpPr/>
            <p:nvPr/>
          </p:nvSpPr>
          <p:spPr>
            <a:xfrm>
              <a:off x="6274493" y="383719"/>
              <a:ext cx="3007891" cy="194981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369" name="Tekstvak 30"/>
            <p:cNvSpPr txBox="1">
              <a:spLocks noChangeArrowheads="1"/>
            </p:cNvSpPr>
            <p:nvPr/>
          </p:nvSpPr>
          <p:spPr bwMode="auto">
            <a:xfrm>
              <a:off x="6285595" y="398189"/>
              <a:ext cx="1605337" cy="52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sz="2800" b="1" smtClean="0">
                  <a:solidFill>
                    <a:srgbClr val="008000"/>
                  </a:solidFill>
                </a:rPr>
                <a:t>WILLEN</a:t>
              </a:r>
            </a:p>
          </p:txBody>
        </p:sp>
        <p:sp>
          <p:nvSpPr>
            <p:cNvPr id="57370" name="Tekstvak 38"/>
            <p:cNvSpPr txBox="1">
              <a:spLocks noChangeArrowheads="1"/>
            </p:cNvSpPr>
            <p:nvPr/>
          </p:nvSpPr>
          <p:spPr bwMode="auto">
            <a:xfrm>
              <a:off x="8253052" y="1816663"/>
              <a:ext cx="1108008" cy="52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nl-NL" sz="2800" b="1" smtClean="0">
                  <a:solidFill>
                    <a:srgbClr val="D7130D"/>
                  </a:solidFill>
                </a:rPr>
                <a:t>VISIE</a:t>
              </a:r>
            </a:p>
          </p:txBody>
        </p:sp>
        <p:sp>
          <p:nvSpPr>
            <p:cNvPr id="57371" name="Tekstvak 39"/>
            <p:cNvSpPr txBox="1">
              <a:spLocks noChangeArrowheads="1"/>
            </p:cNvSpPr>
            <p:nvPr/>
          </p:nvSpPr>
          <p:spPr bwMode="auto">
            <a:xfrm>
              <a:off x="6091860" y="161428"/>
              <a:ext cx="200132" cy="369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nl-NL" sz="180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57349" name="Groeperen 3"/>
          <p:cNvGrpSpPr>
            <a:grpSpLocks/>
          </p:cNvGrpSpPr>
          <p:nvPr/>
        </p:nvGrpSpPr>
        <p:grpSpPr bwMode="auto">
          <a:xfrm>
            <a:off x="2032493" y="731839"/>
            <a:ext cx="2434003" cy="2636837"/>
            <a:chOff x="2097611" y="347119"/>
            <a:chExt cx="2636888" cy="2636888"/>
          </a:xfrm>
        </p:grpSpPr>
        <p:sp>
          <p:nvSpPr>
            <p:cNvPr id="14" name="Cirkel 13"/>
            <p:cNvSpPr/>
            <p:nvPr/>
          </p:nvSpPr>
          <p:spPr>
            <a:xfrm>
              <a:off x="2097611" y="347119"/>
              <a:ext cx="2636888" cy="2636888"/>
            </a:xfrm>
            <a:prstGeom prst="pieWedg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irkel 4"/>
            <p:cNvSpPr/>
            <p:nvPr/>
          </p:nvSpPr>
          <p:spPr>
            <a:xfrm>
              <a:off x="2869151" y="1118659"/>
              <a:ext cx="1865348" cy="1865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pPr algn="ctr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NL" sz="2400" dirty="0">
                  <a:solidFill>
                    <a:prstClr val="white"/>
                  </a:solidFill>
                  <a:latin typeface="Calibri"/>
                </a:rPr>
                <a:t>Ervaring</a:t>
              </a:r>
            </a:p>
          </p:txBody>
        </p:sp>
      </p:grpSp>
      <p:grpSp>
        <p:nvGrpSpPr>
          <p:cNvPr id="57350" name="Groeperen 4"/>
          <p:cNvGrpSpPr>
            <a:grpSpLocks/>
          </p:cNvGrpSpPr>
          <p:nvPr/>
        </p:nvGrpSpPr>
        <p:grpSpPr bwMode="auto">
          <a:xfrm>
            <a:off x="4577862" y="731839"/>
            <a:ext cx="2434004" cy="2636837"/>
            <a:chOff x="4856295" y="347119"/>
            <a:chExt cx="2636888" cy="2636888"/>
          </a:xfrm>
        </p:grpSpPr>
        <p:sp>
          <p:nvSpPr>
            <p:cNvPr id="12" name="Cirkel 11"/>
            <p:cNvSpPr/>
            <p:nvPr/>
          </p:nvSpPr>
          <p:spPr>
            <a:xfrm rot="5400000">
              <a:off x="4856294" y="347120"/>
              <a:ext cx="2636888" cy="2636888"/>
            </a:xfrm>
            <a:prstGeom prst="pieWedg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irkel 6"/>
            <p:cNvSpPr/>
            <p:nvPr/>
          </p:nvSpPr>
          <p:spPr>
            <a:xfrm>
              <a:off x="4856295" y="1118659"/>
              <a:ext cx="1865348" cy="1865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pPr algn="ctr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NL" sz="2400" dirty="0">
                  <a:solidFill>
                    <a:prstClr val="white"/>
                  </a:solidFill>
                  <a:latin typeface="Calibri"/>
                </a:rPr>
                <a:t>Attitude</a:t>
              </a:r>
            </a:p>
          </p:txBody>
        </p:sp>
      </p:grpSp>
      <p:grpSp>
        <p:nvGrpSpPr>
          <p:cNvPr id="57351" name="Groeperen 5"/>
          <p:cNvGrpSpPr>
            <a:grpSpLocks/>
          </p:cNvGrpSpPr>
          <p:nvPr/>
        </p:nvGrpSpPr>
        <p:grpSpPr bwMode="auto">
          <a:xfrm>
            <a:off x="4577862" y="3489325"/>
            <a:ext cx="2434004" cy="2636838"/>
            <a:chOff x="4856295" y="3105803"/>
            <a:chExt cx="2636888" cy="2636888"/>
          </a:xfrm>
        </p:grpSpPr>
        <p:sp>
          <p:nvSpPr>
            <p:cNvPr id="10" name="Cirkel 9"/>
            <p:cNvSpPr/>
            <p:nvPr/>
          </p:nvSpPr>
          <p:spPr>
            <a:xfrm rot="10800000">
              <a:off x="4856295" y="3105803"/>
              <a:ext cx="2636888" cy="2636888"/>
            </a:xfrm>
            <a:prstGeom prst="pieWedg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kel 8"/>
            <p:cNvSpPr/>
            <p:nvPr/>
          </p:nvSpPr>
          <p:spPr>
            <a:xfrm rot="21600000">
              <a:off x="4856295" y="3105803"/>
              <a:ext cx="1865348" cy="1865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pPr algn="ctr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NL" sz="2400" dirty="0">
                  <a:solidFill>
                    <a:prstClr val="white"/>
                  </a:solidFill>
                  <a:latin typeface="Calibri"/>
                </a:rPr>
                <a:t>Kennis</a:t>
              </a:r>
            </a:p>
          </p:txBody>
        </p:sp>
      </p:grpSp>
      <p:grpSp>
        <p:nvGrpSpPr>
          <p:cNvPr id="57352" name="Groeperen 6"/>
          <p:cNvGrpSpPr>
            <a:grpSpLocks/>
          </p:cNvGrpSpPr>
          <p:nvPr/>
        </p:nvGrpSpPr>
        <p:grpSpPr bwMode="auto">
          <a:xfrm>
            <a:off x="2032493" y="3489325"/>
            <a:ext cx="2434003" cy="2636838"/>
            <a:chOff x="2097611" y="3105803"/>
            <a:chExt cx="2636888" cy="2636888"/>
          </a:xfrm>
        </p:grpSpPr>
        <p:sp>
          <p:nvSpPr>
            <p:cNvPr id="8" name="Cirkel 7"/>
            <p:cNvSpPr/>
            <p:nvPr/>
          </p:nvSpPr>
          <p:spPr>
            <a:xfrm rot="16200000">
              <a:off x="2097612" y="3105802"/>
              <a:ext cx="2636888" cy="2636888"/>
            </a:xfrm>
            <a:prstGeom prst="pieWedg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irkel 10"/>
            <p:cNvSpPr/>
            <p:nvPr/>
          </p:nvSpPr>
          <p:spPr>
            <a:xfrm rot="21600000">
              <a:off x="2869151" y="3105803"/>
              <a:ext cx="1865348" cy="18653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0688" tIns="170688" rIns="170688" bIns="170688" spcCol="1270" anchor="ctr"/>
            <a:lstStyle/>
            <a:p>
              <a:pPr algn="ctr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nl-NL" sz="2400" dirty="0" err="1">
                  <a:solidFill>
                    <a:prstClr val="white"/>
                  </a:solidFill>
                  <a:latin typeface="Calibri"/>
                </a:rPr>
                <a:t>Vaardig-heden</a:t>
              </a:r>
              <a:endParaRPr lang="nl-NL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7353" name="Groeperen 29"/>
          <p:cNvGrpSpPr>
            <a:grpSpLocks/>
          </p:cNvGrpSpPr>
          <p:nvPr/>
        </p:nvGrpSpPr>
        <p:grpSpPr bwMode="auto">
          <a:xfrm rot="7888086">
            <a:off x="3611929" y="2623894"/>
            <a:ext cx="1682750" cy="1632438"/>
            <a:chOff x="4280383" y="2760477"/>
            <a:chExt cx="1211561" cy="1404571"/>
          </a:xfrm>
        </p:grpSpPr>
        <p:sp>
          <p:nvSpPr>
            <p:cNvPr id="16" name="Ronde pijl 15"/>
            <p:cNvSpPr/>
            <p:nvPr/>
          </p:nvSpPr>
          <p:spPr>
            <a:xfrm>
              <a:off x="4283505" y="2763353"/>
              <a:ext cx="1206989" cy="1195272"/>
            </a:xfrm>
            <a:prstGeom prst="circularArrow">
              <a:avLst/>
            </a:prstGeom>
            <a:solidFill>
              <a:srgbClr val="95373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nde pijl 16"/>
            <p:cNvSpPr/>
            <p:nvPr/>
          </p:nvSpPr>
          <p:spPr>
            <a:xfrm rot="10800000">
              <a:off x="4280360" y="2927132"/>
              <a:ext cx="1206989" cy="1240662"/>
            </a:xfrm>
            <a:prstGeom prst="circularArrow">
              <a:avLst/>
            </a:prstGeom>
            <a:solidFill>
              <a:srgbClr val="95373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7354" name="Tekstvak 44"/>
          <p:cNvSpPr txBox="1">
            <a:spLocks noChangeArrowheads="1"/>
          </p:cNvSpPr>
          <p:nvPr/>
        </p:nvSpPr>
        <p:spPr bwMode="auto">
          <a:xfrm>
            <a:off x="6572251" y="887414"/>
            <a:ext cx="21603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Concretiseren van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noodzaak, urgentie,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doelen</a:t>
            </a:r>
          </a:p>
        </p:txBody>
      </p:sp>
      <p:sp>
        <p:nvSpPr>
          <p:cNvPr id="57355" name="Tekstvak 45"/>
          <p:cNvSpPr txBox="1">
            <a:spLocks noChangeArrowheads="1"/>
          </p:cNvSpPr>
          <p:nvPr/>
        </p:nvSpPr>
        <p:spPr bwMode="auto">
          <a:xfrm>
            <a:off x="6570786" y="5026026"/>
            <a:ext cx="23911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Leren van methodiek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en toepassing, werken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aan draagvlak</a:t>
            </a:r>
          </a:p>
        </p:txBody>
      </p:sp>
      <p:sp>
        <p:nvSpPr>
          <p:cNvPr id="57356" name="Tekstvak 47"/>
          <p:cNvSpPr txBox="1">
            <a:spLocks noChangeArrowheads="1"/>
          </p:cNvSpPr>
          <p:nvPr/>
        </p:nvSpPr>
        <p:spPr bwMode="auto">
          <a:xfrm>
            <a:off x="553916" y="900114"/>
            <a:ext cx="24545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Monitoren van gereali-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seerde doelen, succes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vieren</a:t>
            </a:r>
          </a:p>
        </p:txBody>
      </p:sp>
      <p:sp>
        <p:nvSpPr>
          <p:cNvPr id="57357" name="Tekstvak 48"/>
          <p:cNvSpPr txBox="1">
            <a:spLocks noChangeArrowheads="1"/>
          </p:cNvSpPr>
          <p:nvPr/>
        </p:nvSpPr>
        <p:spPr bwMode="auto">
          <a:xfrm>
            <a:off x="533404" y="5032376"/>
            <a:ext cx="244267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Faciliteren van pro-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cessen, oefenen, delen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smtClean="0">
                <a:solidFill>
                  <a:prstClr val="black"/>
                </a:solidFill>
              </a:rPr>
              <a:t>ervaringen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8569325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400" b="1">
                <a:solidFill>
                  <a:srgbClr val="0066CC"/>
                </a:solidFill>
              </a:rPr>
              <a:t>Programmatisch Werken</a:t>
            </a:r>
            <a:r>
              <a:rPr lang="nl-NL">
                <a:solidFill>
                  <a:srgbClr val="0066CC"/>
                </a:solidFill>
              </a:rPr>
              <a:t/>
            </a:r>
            <a:br>
              <a:rPr lang="nl-NL">
                <a:solidFill>
                  <a:srgbClr val="0066CC"/>
                </a:solidFill>
              </a:rPr>
            </a:br>
            <a:endParaRPr lang="nl-NL">
              <a:solidFill>
                <a:srgbClr val="0066CC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609600" y="1600200"/>
          <a:ext cx="4064000" cy="4064000"/>
        </p:xfrm>
        <a:graphic>
          <a:graphicData uri="http://schemas.openxmlformats.org/presentationml/2006/ole">
            <p:oleObj spid="_x0000_s1027" name="Photo Editor-foto" r:id="rId3" imgW="8266667" imgH="826666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5406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Professionaliseringstraject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nl-NL" dirty="0" smtClean="0"/>
              <a:t>Opzetten als een programma</a:t>
            </a:r>
          </a:p>
          <a:p>
            <a:r>
              <a:rPr lang="nl-NL" dirty="0" smtClean="0"/>
              <a:t>Bepalen van de veranderstrategie</a:t>
            </a:r>
          </a:p>
          <a:p>
            <a:r>
              <a:rPr lang="nl-NL" dirty="0" smtClean="0"/>
              <a:t>Werken aan verschillende thema’s en disciplines</a:t>
            </a:r>
          </a:p>
          <a:p>
            <a:r>
              <a:rPr lang="nl-NL" dirty="0" smtClean="0"/>
              <a:t>Focussen op meerdere doelgroepen</a:t>
            </a:r>
            <a:endParaRPr lang="nl-NL" dirty="0"/>
          </a:p>
          <a:p>
            <a:r>
              <a:rPr lang="nl-NL" dirty="0" smtClean="0"/>
              <a:t>Aansluiten op actualiteit</a:t>
            </a:r>
          </a:p>
          <a:p>
            <a:endParaRPr lang="nl-NL" dirty="0" smtClean="0"/>
          </a:p>
          <a:p>
            <a:r>
              <a:rPr lang="nl-NL" dirty="0" smtClean="0"/>
              <a:t>Organisch veranderen</a:t>
            </a:r>
          </a:p>
          <a:p>
            <a:r>
              <a:rPr lang="nl-NL" dirty="0" smtClean="0"/>
              <a:t>Selecteren van juiste teamleden</a:t>
            </a:r>
          </a:p>
          <a:p>
            <a:r>
              <a:rPr lang="nl-NL" dirty="0" smtClean="0"/>
              <a:t>Vertellen van succesverhalen</a:t>
            </a:r>
          </a:p>
          <a:p>
            <a:r>
              <a:rPr lang="nl-NL" dirty="0" smtClean="0"/>
              <a:t>Niet alles hoeft gelijk perfect te zijn</a:t>
            </a:r>
          </a:p>
          <a:p>
            <a:r>
              <a:rPr lang="nl-NL" dirty="0" smtClean="0"/>
              <a:t>Maak jezelf overbodig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2552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169275" cy="571500"/>
          </a:xfrm>
        </p:spPr>
        <p:txBody>
          <a:bodyPr/>
          <a:lstStyle/>
          <a:p>
            <a:pPr eaLnBrk="1" hangingPunct="1"/>
            <a:r>
              <a:rPr lang="nl-NL">
                <a:latin typeface="Verdana" charset="0"/>
              </a:rPr>
              <a:t>Resultaten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6" y="1798638"/>
            <a:ext cx="8548687" cy="4354512"/>
          </a:xfrm>
        </p:spPr>
        <p:txBody>
          <a:bodyPr>
            <a:normAutofit/>
          </a:bodyPr>
          <a:lstStyle/>
          <a:p>
            <a:pPr marL="266700" indent="-266700" eaLnBrk="1" hangingPunct="1">
              <a:lnSpc>
                <a:spcPct val="80000"/>
              </a:lnSpc>
              <a:defRPr/>
            </a:pPr>
            <a:endParaRPr lang="nl-NL" sz="1600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endParaRPr lang="nl-NL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nl-NL" dirty="0">
                <a:solidFill>
                  <a:srgbClr val="000099"/>
                </a:solidFill>
                <a:latin typeface="Verdana" charset="0"/>
              </a:rPr>
              <a:t>D</a:t>
            </a: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igitale </a:t>
            </a:r>
            <a:r>
              <a:rPr lang="nl-NL" dirty="0" err="1" smtClean="0">
                <a:solidFill>
                  <a:srgbClr val="000099"/>
                </a:solidFill>
                <a:latin typeface="Verdana" charset="0"/>
              </a:rPr>
              <a:t>toolbox</a:t>
            </a: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 van instrumenten en hulpmiddelen</a:t>
            </a: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Scala van leeractiviteiten (opleiding &amp; training, intervisie, coaching en consultatie)</a:t>
            </a: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Draaiboek voor bedrijfsvoering</a:t>
            </a: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r>
              <a:rPr lang="nl-NL" dirty="0">
                <a:solidFill>
                  <a:srgbClr val="000099"/>
                </a:solidFill>
                <a:latin typeface="Verdana" charset="0"/>
              </a:rPr>
              <a:t>I</a:t>
            </a:r>
            <a:r>
              <a:rPr lang="nl-NL" dirty="0" smtClean="0">
                <a:solidFill>
                  <a:srgbClr val="000099"/>
                </a:solidFill>
                <a:latin typeface="Verdana" charset="0"/>
              </a:rPr>
              <a:t>nbedding in de organisatie</a:t>
            </a: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0" indent="0"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nl-NL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buFont typeface="Times" charset="0"/>
              <a:buNone/>
              <a:defRPr/>
            </a:pPr>
            <a:endParaRPr lang="nl-NL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8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Succesfactoren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Gedeelde en doorleefde visie</a:t>
            </a:r>
          </a:p>
          <a:p>
            <a:r>
              <a:rPr lang="nl-NL" dirty="0" smtClean="0"/>
              <a:t>Gecommitteerde opdrachtgever</a:t>
            </a:r>
          </a:p>
          <a:p>
            <a:r>
              <a:rPr lang="nl-NL" dirty="0" smtClean="0"/>
              <a:t>Competente programmamanager</a:t>
            </a:r>
          </a:p>
          <a:p>
            <a:r>
              <a:rPr lang="nl-NL" dirty="0" smtClean="0"/>
              <a:t>Aansluiten bij andere (organisatie)ontwikkelingen</a:t>
            </a:r>
          </a:p>
          <a:p>
            <a:r>
              <a:rPr lang="nl-NL" dirty="0" smtClean="0"/>
              <a:t>Maatwerk</a:t>
            </a:r>
          </a:p>
          <a:p>
            <a:r>
              <a:rPr lang="nl-NL" dirty="0" smtClean="0"/>
              <a:t>Balans in aandacht voor zij, ik, wij en het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1532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Valkuilen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Opdrachtgever voelt zich geen eigenaar</a:t>
            </a:r>
          </a:p>
          <a:p>
            <a:r>
              <a:rPr lang="nl-NL" dirty="0" err="1" smtClean="0"/>
              <a:t>Splendid</a:t>
            </a:r>
            <a:r>
              <a:rPr lang="nl-NL" dirty="0" smtClean="0"/>
              <a:t> </a:t>
            </a:r>
            <a:r>
              <a:rPr lang="nl-NL" dirty="0" err="1" smtClean="0"/>
              <a:t>isolation</a:t>
            </a:r>
            <a:endParaRPr lang="nl-NL" dirty="0" smtClean="0"/>
          </a:p>
          <a:p>
            <a:r>
              <a:rPr lang="nl-NL" dirty="0" smtClean="0"/>
              <a:t>Verlangen naar SMART</a:t>
            </a:r>
          </a:p>
          <a:p>
            <a:r>
              <a:rPr lang="nl-NL" dirty="0" smtClean="0"/>
              <a:t>Een panacee voor alles</a:t>
            </a:r>
          </a:p>
          <a:p>
            <a:r>
              <a:rPr lang="nl-NL" dirty="0" smtClean="0"/>
              <a:t>Young briljant professionals</a:t>
            </a:r>
          </a:p>
          <a:p>
            <a:r>
              <a:rPr lang="nl-NL" dirty="0" smtClean="0"/>
              <a:t>Geen tijd</a:t>
            </a:r>
          </a:p>
          <a:p>
            <a:r>
              <a:rPr lang="nl-NL" dirty="0" smtClean="0"/>
              <a:t>Kan </a:t>
            </a:r>
            <a:r>
              <a:rPr lang="nl-NL" dirty="0" err="1" smtClean="0"/>
              <a:t>zelluf</a:t>
            </a:r>
            <a:r>
              <a:rPr lang="nl-NL" dirty="0" smtClean="0"/>
              <a:t> wel</a:t>
            </a:r>
          </a:p>
          <a:p>
            <a:r>
              <a:rPr lang="nl-NL" dirty="0" smtClean="0"/>
              <a:t>Weerstand moet vermeden worden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6418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Opbouw programma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 smtClean="0"/>
              <a:t>Thema: professionaliseren van programmamanagement in een organisatie</a:t>
            </a:r>
          </a:p>
          <a:p>
            <a:r>
              <a:rPr lang="nl-NL" sz="2800" dirty="0" smtClean="0"/>
              <a:t>Blok 1: thermometer: kies positie op het lemniscaat</a:t>
            </a:r>
          </a:p>
          <a:p>
            <a:r>
              <a:rPr lang="nl-NL" sz="2800" dirty="0" smtClean="0"/>
              <a:t>Blok 2: lessen uit een casus</a:t>
            </a:r>
          </a:p>
          <a:p>
            <a:r>
              <a:rPr lang="nl-NL" sz="2800" dirty="0" smtClean="0"/>
              <a:t>Blok 3: hoe volwassen is jouw organisatie?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327737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169275" cy="571500"/>
          </a:xfrm>
        </p:spPr>
        <p:txBody>
          <a:bodyPr/>
          <a:lstStyle/>
          <a:p>
            <a:pPr eaLnBrk="1" hangingPunct="1"/>
            <a:r>
              <a:rPr lang="nl-NL" dirty="0">
                <a:latin typeface="Verdana" charset="0"/>
              </a:rPr>
              <a:t>Integratie naar EL&amp;</a:t>
            </a:r>
            <a:r>
              <a:rPr lang="nl-NL" dirty="0" smtClean="0">
                <a:latin typeface="Verdana" charset="0"/>
              </a:rPr>
              <a:t>I en EZ</a:t>
            </a:r>
            <a:endParaRPr lang="nl-NL" dirty="0">
              <a:latin typeface="Verdana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6" y="1798638"/>
            <a:ext cx="8548687" cy="4354512"/>
          </a:xfrm>
        </p:spPr>
        <p:txBody>
          <a:bodyPr/>
          <a:lstStyle/>
          <a:p>
            <a:pPr marL="266700" indent="-266700" eaLnBrk="1" hangingPunct="1">
              <a:lnSpc>
                <a:spcPct val="80000"/>
              </a:lnSpc>
            </a:pPr>
            <a:endParaRPr lang="nl-NL" sz="1600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</a:pPr>
            <a:endParaRPr lang="nl-NL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</a:pPr>
            <a:r>
              <a:rPr lang="nl-NL" dirty="0">
                <a:solidFill>
                  <a:srgbClr val="000099"/>
                </a:solidFill>
                <a:latin typeface="Verdana" charset="0"/>
              </a:rPr>
              <a:t>SG/DG-model: noodzaak voor horizontale mechanismen (ontkokering)</a:t>
            </a:r>
          </a:p>
          <a:p>
            <a:pPr marL="266700" indent="-266700" eaLnBrk="1" hangingPunct="1">
              <a:lnSpc>
                <a:spcPct val="80000"/>
              </a:lnSpc>
            </a:pP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</a:pPr>
            <a:r>
              <a:rPr lang="nl-NL" dirty="0">
                <a:solidFill>
                  <a:srgbClr val="000099"/>
                </a:solidFill>
                <a:latin typeface="Verdana" charset="0"/>
              </a:rPr>
              <a:t>Flexibiliteit (voorkomt reorganisaties, plaatsen van mensen op urgente dossiers)</a:t>
            </a:r>
          </a:p>
          <a:p>
            <a:pPr marL="266700" indent="-266700" eaLnBrk="1" hangingPunct="1">
              <a:lnSpc>
                <a:spcPct val="80000"/>
              </a:lnSpc>
            </a:pP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</a:pPr>
            <a:r>
              <a:rPr lang="nl-NL" dirty="0">
                <a:solidFill>
                  <a:srgbClr val="000099"/>
                </a:solidFill>
                <a:latin typeface="Verdana" charset="0"/>
              </a:rPr>
              <a:t>Resultaatgericht werken is het credo</a:t>
            </a:r>
          </a:p>
          <a:p>
            <a:pPr marL="266700" indent="-266700" eaLnBrk="1" hangingPunct="1">
              <a:lnSpc>
                <a:spcPct val="80000"/>
              </a:lnSpc>
            </a:pP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</a:pPr>
            <a:endParaRPr lang="nl-NL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buFont typeface="Times" charset="0"/>
              <a:buNone/>
            </a:pPr>
            <a:endParaRPr lang="nl-NL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67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15928" y="1155277"/>
            <a:ext cx="8308975" cy="1143000"/>
          </a:xfrm>
        </p:spPr>
        <p:txBody>
          <a:bodyPr/>
          <a:lstStyle/>
          <a:p>
            <a:r>
              <a:rPr lang="nl-NL" dirty="0">
                <a:latin typeface="Verdana" charset="0"/>
              </a:rPr>
              <a:t>Opdracht </a:t>
            </a:r>
            <a:r>
              <a:rPr lang="nl-NL" dirty="0" smtClean="0">
                <a:latin typeface="Verdana" charset="0"/>
              </a:rPr>
              <a:t>in blok 3</a:t>
            </a:r>
            <a:endParaRPr lang="nl-NL" dirty="0">
              <a:latin typeface="Verdana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>
              <a:latin typeface="Verdana" charset="0"/>
            </a:endParaRPr>
          </a:p>
          <a:p>
            <a:endParaRPr lang="nl-NL" dirty="0">
              <a:latin typeface="Verdana" charset="0"/>
            </a:endParaRPr>
          </a:p>
          <a:p>
            <a:pPr marL="0" indent="0">
              <a:buNone/>
            </a:pPr>
            <a:r>
              <a:rPr lang="nl-NL" dirty="0"/>
              <a:t>Hoe volwassen is jouw organisatie om </a:t>
            </a:r>
            <a:r>
              <a:rPr lang="nl-NL" dirty="0" smtClean="0"/>
              <a:t>Programmatisch Werken in </a:t>
            </a:r>
            <a:r>
              <a:rPr lang="nl-NL" dirty="0"/>
              <a:t>te voeren?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2701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eperen 13"/>
          <p:cNvGrpSpPr>
            <a:grpSpLocks/>
          </p:cNvGrpSpPr>
          <p:nvPr/>
        </p:nvGrpSpPr>
        <p:grpSpPr bwMode="auto">
          <a:xfrm>
            <a:off x="422032" y="534992"/>
            <a:ext cx="8340548" cy="5984987"/>
            <a:chOff x="457090" y="696913"/>
            <a:chExt cx="9036026" cy="5984987"/>
          </a:xfrm>
        </p:grpSpPr>
        <p:grpSp>
          <p:nvGrpSpPr>
            <p:cNvPr id="55298" name="Groeperen 20"/>
            <p:cNvGrpSpPr>
              <a:grpSpLocks/>
            </p:cNvGrpSpPr>
            <p:nvPr/>
          </p:nvGrpSpPr>
          <p:grpSpPr bwMode="auto">
            <a:xfrm>
              <a:off x="1862138" y="696913"/>
              <a:ext cx="5832475" cy="5984987"/>
              <a:chOff x="1674812" y="1357661"/>
              <a:chExt cx="4630200" cy="4619280"/>
            </a:xfrm>
          </p:grpSpPr>
          <p:grpSp>
            <p:nvGrpSpPr>
              <p:cNvPr id="55316" name="Group 25"/>
              <p:cNvGrpSpPr>
                <a:grpSpLocks/>
              </p:cNvGrpSpPr>
              <p:nvPr/>
            </p:nvGrpSpPr>
            <p:grpSpPr bwMode="auto">
              <a:xfrm>
                <a:off x="2895600" y="1471614"/>
                <a:ext cx="2390775" cy="4505327"/>
                <a:chOff x="1824" y="927"/>
                <a:chExt cx="1506" cy="2838"/>
              </a:xfrm>
            </p:grpSpPr>
            <p:sp>
              <p:nvSpPr>
                <p:cNvPr id="43034" name="Freeform 26"/>
                <p:cNvSpPr>
                  <a:spLocks/>
                </p:cNvSpPr>
                <p:nvPr/>
              </p:nvSpPr>
              <p:spPr bwMode="auto">
                <a:xfrm>
                  <a:off x="1824" y="1009"/>
                  <a:ext cx="1506" cy="2593"/>
                </a:xfrm>
                <a:custGeom>
                  <a:avLst/>
                  <a:gdLst/>
                  <a:ahLst/>
                  <a:cxnLst>
                    <a:cxn ang="0">
                      <a:pos x="2208" y="3168"/>
                    </a:cxn>
                    <a:cxn ang="0">
                      <a:pos x="1296" y="3696"/>
                    </a:cxn>
                    <a:cxn ang="0">
                      <a:pos x="192" y="3264"/>
                    </a:cxn>
                    <a:cxn ang="0">
                      <a:pos x="2448" y="576"/>
                    </a:cxn>
                    <a:cxn ang="0">
                      <a:pos x="240" y="432"/>
                    </a:cxn>
                    <a:cxn ang="0">
                      <a:pos x="2208" y="3168"/>
                    </a:cxn>
                  </a:cxnLst>
                  <a:rect l="0" t="0" r="r" b="b"/>
                  <a:pathLst>
                    <a:path w="2456" h="3783">
                      <a:moveTo>
                        <a:pt x="2208" y="3168"/>
                      </a:moveTo>
                      <a:cubicBezTo>
                        <a:pt x="2384" y="3712"/>
                        <a:pt x="1632" y="3680"/>
                        <a:pt x="1296" y="3696"/>
                      </a:cubicBezTo>
                      <a:cubicBezTo>
                        <a:pt x="960" y="3712"/>
                        <a:pt x="0" y="3783"/>
                        <a:pt x="192" y="3264"/>
                      </a:cubicBezTo>
                      <a:cubicBezTo>
                        <a:pt x="383" y="2744"/>
                        <a:pt x="2440" y="1048"/>
                        <a:pt x="2448" y="576"/>
                      </a:cubicBezTo>
                      <a:cubicBezTo>
                        <a:pt x="2456" y="104"/>
                        <a:pt x="279" y="0"/>
                        <a:pt x="240" y="432"/>
                      </a:cubicBezTo>
                      <a:cubicBezTo>
                        <a:pt x="200" y="863"/>
                        <a:pt x="2032" y="2624"/>
                        <a:pt x="2208" y="3168"/>
                      </a:cubicBezTo>
                      <a:close/>
                    </a:path>
                  </a:pathLst>
                </a:custGeom>
                <a:noFill/>
                <a:ln w="76200" cap="flat" cmpd="sng">
                  <a:solidFill>
                    <a:srgbClr val="E58324"/>
                  </a:solidFill>
                  <a:prstDash val="solid"/>
                  <a:round/>
                  <a:headEnd/>
                  <a:tailEnd/>
                </a:ln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 sz="2400">
                    <a:solidFill>
                      <a:prstClr val="black"/>
                    </a:solidFill>
                    <a:latin typeface="Arial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322" name="AutoShape 27"/>
                <p:cNvSpPr>
                  <a:spLocks noChangeArrowheads="1"/>
                </p:cNvSpPr>
                <p:nvPr/>
              </p:nvSpPr>
              <p:spPr bwMode="auto">
                <a:xfrm rot="14156163">
                  <a:off x="2126" y="1630"/>
                  <a:ext cx="329" cy="497"/>
                </a:xfrm>
                <a:prstGeom prst="leftArrow">
                  <a:avLst>
                    <a:gd name="adj1" fmla="val 50000"/>
                    <a:gd name="adj2" fmla="val 25000"/>
                  </a:avLst>
                </a:prstGeom>
                <a:solidFill>
                  <a:srgbClr val="FDD5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smtClean="0">
                    <a:solidFill>
                      <a:prstClr val="black"/>
                    </a:solidFill>
                    <a:latin typeface="Opti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323" name="AutoShape 28"/>
                <p:cNvSpPr>
                  <a:spLocks noChangeArrowheads="1"/>
                </p:cNvSpPr>
                <p:nvPr/>
              </p:nvSpPr>
              <p:spPr bwMode="auto">
                <a:xfrm rot="10820349" flipH="1">
                  <a:off x="2462" y="927"/>
                  <a:ext cx="329" cy="446"/>
                </a:xfrm>
                <a:prstGeom prst="leftArrow">
                  <a:avLst>
                    <a:gd name="adj1" fmla="val 50000"/>
                    <a:gd name="adj2" fmla="val 25000"/>
                  </a:avLst>
                </a:prstGeom>
                <a:solidFill>
                  <a:srgbClr val="FDD5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smtClean="0">
                    <a:solidFill>
                      <a:prstClr val="black"/>
                    </a:solidFill>
                    <a:latin typeface="Opti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324" name="AutoShape 29"/>
                <p:cNvSpPr>
                  <a:spLocks noChangeArrowheads="1"/>
                </p:cNvSpPr>
                <p:nvPr/>
              </p:nvSpPr>
              <p:spPr bwMode="auto">
                <a:xfrm rot="7607414">
                  <a:off x="2905" y="1645"/>
                  <a:ext cx="329" cy="497"/>
                </a:xfrm>
                <a:prstGeom prst="leftArrow">
                  <a:avLst>
                    <a:gd name="adj1" fmla="val 50000"/>
                    <a:gd name="adj2" fmla="val 25000"/>
                  </a:avLst>
                </a:prstGeom>
                <a:solidFill>
                  <a:srgbClr val="FDD5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smtClean="0">
                    <a:solidFill>
                      <a:prstClr val="black"/>
                    </a:solidFill>
                    <a:latin typeface="Opti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325" name="AutoShape 30"/>
                <p:cNvSpPr>
                  <a:spLocks noChangeArrowheads="1"/>
                </p:cNvSpPr>
                <p:nvPr/>
              </p:nvSpPr>
              <p:spPr bwMode="auto">
                <a:xfrm rot="10820349" flipH="1">
                  <a:off x="2463" y="3319"/>
                  <a:ext cx="329" cy="446"/>
                </a:xfrm>
                <a:prstGeom prst="leftArrow">
                  <a:avLst>
                    <a:gd name="adj1" fmla="val 50000"/>
                    <a:gd name="adj2" fmla="val 25000"/>
                  </a:avLst>
                </a:prstGeom>
                <a:solidFill>
                  <a:srgbClr val="FDD5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smtClean="0">
                    <a:solidFill>
                      <a:prstClr val="black"/>
                    </a:solidFill>
                    <a:latin typeface="Opti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326" name="AutoShape 31"/>
                <p:cNvSpPr>
                  <a:spLocks noChangeArrowheads="1"/>
                </p:cNvSpPr>
                <p:nvPr/>
              </p:nvSpPr>
              <p:spPr bwMode="auto">
                <a:xfrm rot="14156163">
                  <a:off x="2857" y="2605"/>
                  <a:ext cx="329" cy="497"/>
                </a:xfrm>
                <a:prstGeom prst="leftArrow">
                  <a:avLst>
                    <a:gd name="adj1" fmla="val 50000"/>
                    <a:gd name="adj2" fmla="val 25000"/>
                  </a:avLst>
                </a:prstGeom>
                <a:solidFill>
                  <a:srgbClr val="FDD5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smtClean="0">
                    <a:solidFill>
                      <a:prstClr val="black"/>
                    </a:solidFill>
                    <a:latin typeface="Optima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327" name="AutoShape 32"/>
                <p:cNvSpPr>
                  <a:spLocks noChangeArrowheads="1"/>
                </p:cNvSpPr>
                <p:nvPr/>
              </p:nvSpPr>
              <p:spPr bwMode="auto">
                <a:xfrm rot="7607414">
                  <a:off x="2041" y="2605"/>
                  <a:ext cx="329" cy="497"/>
                </a:xfrm>
                <a:prstGeom prst="leftArrow">
                  <a:avLst>
                    <a:gd name="adj1" fmla="val 50000"/>
                    <a:gd name="adj2" fmla="val 25000"/>
                  </a:avLst>
                </a:prstGeom>
                <a:solidFill>
                  <a:srgbClr val="FDD5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nl-NL" sz="2400" smtClean="0">
                    <a:solidFill>
                      <a:prstClr val="black"/>
                    </a:solidFill>
                    <a:latin typeface="Optima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55317" name="Text Box 33"/>
              <p:cNvSpPr txBox="1">
                <a:spLocks noChangeArrowheads="1"/>
              </p:cNvSpPr>
              <p:nvPr/>
            </p:nvSpPr>
            <p:spPr bwMode="auto">
              <a:xfrm>
                <a:off x="2107371" y="1357661"/>
                <a:ext cx="1630363" cy="356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0500" indent="-1905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mtClean="0">
                    <a:solidFill>
                      <a:srgbClr val="183CC7"/>
                    </a:solidFill>
                    <a:latin typeface="Brewery LT" charset="0"/>
                  </a:rPr>
                  <a:t>Het-kant</a:t>
                </a:r>
                <a:endParaRPr lang="nl-NL" smtClean="0">
                  <a:solidFill>
                    <a:srgbClr val="091543"/>
                  </a:solidFill>
                  <a:latin typeface="Brewery LT" charset="0"/>
                </a:endParaRPr>
              </a:p>
            </p:txBody>
          </p:sp>
          <p:sp>
            <p:nvSpPr>
              <p:cNvPr id="55318" name="Text Box 34"/>
              <p:cNvSpPr txBox="1">
                <a:spLocks noChangeArrowheads="1"/>
              </p:cNvSpPr>
              <p:nvPr/>
            </p:nvSpPr>
            <p:spPr bwMode="auto">
              <a:xfrm>
                <a:off x="5083223" y="1360925"/>
                <a:ext cx="1083406" cy="641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0500" indent="-1905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mtClean="0">
                    <a:solidFill>
                      <a:srgbClr val="183CC7"/>
                    </a:solidFill>
                    <a:latin typeface="Brewery LT" charset="0"/>
                  </a:rPr>
                  <a:t>Wij-kant</a:t>
                </a:r>
                <a:endParaRPr lang="nl-NL" smtClean="0">
                  <a:solidFill>
                    <a:srgbClr val="091543"/>
                  </a:solidFill>
                  <a:latin typeface="Brewery LT" charset="0"/>
                </a:endParaRPr>
              </a:p>
            </p:txBody>
          </p:sp>
          <p:sp>
            <p:nvSpPr>
              <p:cNvPr id="55319" name="Text Box 35"/>
              <p:cNvSpPr txBox="1">
                <a:spLocks noChangeArrowheads="1"/>
              </p:cNvSpPr>
              <p:nvPr/>
            </p:nvSpPr>
            <p:spPr bwMode="auto">
              <a:xfrm>
                <a:off x="5218264" y="5219355"/>
                <a:ext cx="1086748" cy="3563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0500" indent="-1905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mtClean="0">
                    <a:solidFill>
                      <a:srgbClr val="183CC7"/>
                    </a:solidFill>
                    <a:latin typeface="Brewery LT" charset="0"/>
                  </a:rPr>
                  <a:t>Zij-kant</a:t>
                </a:r>
                <a:endParaRPr lang="nl-NL" smtClean="0">
                  <a:solidFill>
                    <a:srgbClr val="091543"/>
                  </a:solidFill>
                  <a:latin typeface="Brewery LT" charset="0"/>
                </a:endParaRPr>
              </a:p>
            </p:txBody>
          </p:sp>
          <p:sp>
            <p:nvSpPr>
              <p:cNvPr id="55320" name="Text Box 36"/>
              <p:cNvSpPr txBox="1">
                <a:spLocks noChangeArrowheads="1"/>
              </p:cNvSpPr>
              <p:nvPr/>
            </p:nvSpPr>
            <p:spPr bwMode="auto">
              <a:xfrm>
                <a:off x="1674812" y="5181600"/>
                <a:ext cx="1323975" cy="356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0500" indent="-1905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9pPr>
              </a:lstStyle>
              <a:p>
                <a:pPr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mtClean="0">
                    <a:solidFill>
                      <a:srgbClr val="183CC7"/>
                    </a:solidFill>
                    <a:latin typeface="Brewery LT" charset="0"/>
                  </a:rPr>
                  <a:t>Ik-kant</a:t>
                </a:r>
                <a:endParaRPr lang="nl-NL" smtClean="0">
                  <a:solidFill>
                    <a:srgbClr val="091543"/>
                  </a:solidFill>
                  <a:latin typeface="Brewery LT" charset="0"/>
                </a:endParaRPr>
              </a:p>
            </p:txBody>
          </p:sp>
        </p:grpSp>
        <p:grpSp>
          <p:nvGrpSpPr>
            <p:cNvPr id="55299" name="Groeperen 2"/>
            <p:cNvGrpSpPr>
              <a:grpSpLocks/>
            </p:cNvGrpSpPr>
            <p:nvPr/>
          </p:nvGrpSpPr>
          <p:grpSpPr bwMode="auto">
            <a:xfrm>
              <a:off x="460084" y="807496"/>
              <a:ext cx="1746099" cy="2120468"/>
              <a:chOff x="384743" y="807496"/>
              <a:chExt cx="1746099" cy="2120468"/>
            </a:xfrm>
          </p:grpSpPr>
          <p:grpSp>
            <p:nvGrpSpPr>
              <p:cNvPr id="128" name="Groeperen 75"/>
              <p:cNvGrpSpPr/>
              <p:nvPr/>
            </p:nvGrpSpPr>
            <p:grpSpPr>
              <a:xfrm>
                <a:off x="384743" y="807496"/>
                <a:ext cx="1625602" cy="2096532"/>
                <a:chOff x="6680200" y="241300"/>
                <a:chExt cx="1625602" cy="2096532"/>
              </a:xfrm>
              <a:solidFill>
                <a:schemeClr val="bg1"/>
              </a:solidFill>
            </p:grpSpPr>
            <p:grpSp>
              <p:nvGrpSpPr>
                <p:cNvPr id="129" name="Groeperen 27"/>
                <p:cNvGrpSpPr/>
                <p:nvPr/>
              </p:nvGrpSpPr>
              <p:grpSpPr>
                <a:xfrm>
                  <a:off x="6680200" y="1536700"/>
                  <a:ext cx="1625602" cy="369332"/>
                  <a:chOff x="6680200" y="254000"/>
                  <a:chExt cx="1625602" cy="369332"/>
                </a:xfrm>
                <a:grpFill/>
              </p:grpSpPr>
              <p:sp>
                <p:nvSpPr>
                  <p:cNvPr id="150" name="Rechthoek 149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51" name="Rechthoek 150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52" name="Rechthoek 151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53" name="Rechthoek 152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130" name="Groeperen 28"/>
                <p:cNvGrpSpPr/>
                <p:nvPr/>
              </p:nvGrpSpPr>
              <p:grpSpPr>
                <a:xfrm>
                  <a:off x="6680200" y="1104900"/>
                  <a:ext cx="1625602" cy="369332"/>
                  <a:chOff x="6680200" y="254000"/>
                  <a:chExt cx="1625602" cy="369332"/>
                </a:xfrm>
                <a:grpFill/>
              </p:grpSpPr>
              <p:sp>
                <p:nvSpPr>
                  <p:cNvPr id="146" name="Rechthoek 145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47" name="Rechthoek 146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48" name="Rechthoek 147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49" name="Rechthoek 148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131" name="Groeperen 33"/>
                <p:cNvGrpSpPr/>
                <p:nvPr/>
              </p:nvGrpSpPr>
              <p:grpSpPr>
                <a:xfrm>
                  <a:off x="6680200" y="673100"/>
                  <a:ext cx="1625602" cy="369332"/>
                  <a:chOff x="6680200" y="254000"/>
                  <a:chExt cx="1625602" cy="369332"/>
                </a:xfrm>
                <a:grpFill/>
              </p:grpSpPr>
              <p:sp>
                <p:nvSpPr>
                  <p:cNvPr id="142" name="Rechthoek 141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43" name="Rechthoek 142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44" name="Rechthoek 143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45" name="Rechthoek 144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132" name="Groeperen 38"/>
                <p:cNvGrpSpPr/>
                <p:nvPr/>
              </p:nvGrpSpPr>
              <p:grpSpPr>
                <a:xfrm>
                  <a:off x="6680200" y="241300"/>
                  <a:ext cx="1625602" cy="369332"/>
                  <a:chOff x="6680200" y="254000"/>
                  <a:chExt cx="1625602" cy="369332"/>
                </a:xfrm>
                <a:grpFill/>
              </p:grpSpPr>
              <p:sp>
                <p:nvSpPr>
                  <p:cNvPr id="138" name="Rechthoek 137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39" name="Rechthoek 138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40" name="Rechthoek 139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41" name="Rechthoek 140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133" name="Groeperen 43"/>
                <p:cNvGrpSpPr/>
                <p:nvPr/>
              </p:nvGrpSpPr>
              <p:grpSpPr>
                <a:xfrm>
                  <a:off x="6680200" y="1968500"/>
                  <a:ext cx="1625602" cy="369332"/>
                  <a:chOff x="6680200" y="254000"/>
                  <a:chExt cx="1625602" cy="631802"/>
                </a:xfrm>
                <a:grpFill/>
              </p:grpSpPr>
              <p:sp>
                <p:nvSpPr>
                  <p:cNvPr id="134" name="Rechthoek 133"/>
                  <p:cNvSpPr/>
                  <p:nvPr/>
                </p:nvSpPr>
                <p:spPr bwMode="auto">
                  <a:xfrm>
                    <a:off x="6680200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35" name="Rechthoek 134"/>
                  <p:cNvSpPr/>
                  <p:nvPr/>
                </p:nvSpPr>
                <p:spPr bwMode="auto">
                  <a:xfrm>
                    <a:off x="7086601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36" name="Rechthoek 135"/>
                  <p:cNvSpPr/>
                  <p:nvPr/>
                </p:nvSpPr>
                <p:spPr bwMode="auto">
                  <a:xfrm>
                    <a:off x="7493000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37" name="Rechthoek 136"/>
                  <p:cNvSpPr/>
                  <p:nvPr/>
                </p:nvSpPr>
                <p:spPr bwMode="auto">
                  <a:xfrm>
                    <a:off x="7899401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</p:grpSp>
          <p:sp>
            <p:nvSpPr>
              <p:cNvPr id="55315" name="Tekstvak 1"/>
              <p:cNvSpPr txBox="1">
                <a:spLocks noChangeArrowheads="1"/>
              </p:cNvSpPr>
              <p:nvPr/>
            </p:nvSpPr>
            <p:spPr bwMode="auto">
              <a:xfrm>
                <a:off x="401287" y="2558632"/>
                <a:ext cx="17295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800" dirty="0" smtClean="0">
                    <a:solidFill>
                      <a:prstClr val="black"/>
                    </a:solidFill>
                  </a:rPr>
                  <a:t>1     2     3    4 </a:t>
                </a:r>
              </a:p>
            </p:txBody>
          </p:sp>
        </p:grpSp>
        <p:grpSp>
          <p:nvGrpSpPr>
            <p:cNvPr id="55300" name="Groeperen 12"/>
            <p:cNvGrpSpPr>
              <a:grpSpLocks/>
            </p:cNvGrpSpPr>
            <p:nvPr/>
          </p:nvGrpSpPr>
          <p:grpSpPr bwMode="auto">
            <a:xfrm>
              <a:off x="457090" y="4191500"/>
              <a:ext cx="1751079" cy="2110630"/>
              <a:chOff x="381749" y="4191500"/>
              <a:chExt cx="1751079" cy="2110630"/>
            </a:xfrm>
          </p:grpSpPr>
          <p:grpSp>
            <p:nvGrpSpPr>
              <p:cNvPr id="55307" name="Groeperen 11"/>
              <p:cNvGrpSpPr>
                <a:grpSpLocks/>
              </p:cNvGrpSpPr>
              <p:nvPr/>
            </p:nvGrpSpPr>
            <p:grpSpPr bwMode="auto">
              <a:xfrm>
                <a:off x="381749" y="4191500"/>
                <a:ext cx="1625602" cy="2096532"/>
                <a:chOff x="381749" y="4191500"/>
                <a:chExt cx="1625602" cy="2096532"/>
              </a:xfrm>
            </p:grpSpPr>
            <p:grpSp>
              <p:nvGrpSpPr>
                <p:cNvPr id="17" name="Groeperen 27"/>
                <p:cNvGrpSpPr/>
                <p:nvPr/>
              </p:nvGrpSpPr>
              <p:grpSpPr>
                <a:xfrm>
                  <a:off x="381749" y="5486900"/>
                  <a:ext cx="1625602" cy="369332"/>
                  <a:chOff x="6680200" y="254000"/>
                  <a:chExt cx="1625602" cy="369332"/>
                </a:xfrm>
                <a:solidFill>
                  <a:schemeClr val="bg1"/>
                </a:solidFill>
              </p:grpSpPr>
              <p:sp>
                <p:nvSpPr>
                  <p:cNvPr id="98" name="Rechthoek 97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99" name="Rechthoek 98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00" name="Rechthoek 99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01" name="Rechthoek 100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18" name="Groeperen 28"/>
                <p:cNvGrpSpPr/>
                <p:nvPr/>
              </p:nvGrpSpPr>
              <p:grpSpPr>
                <a:xfrm>
                  <a:off x="381749" y="5055100"/>
                  <a:ext cx="1625602" cy="369332"/>
                  <a:chOff x="6680200" y="254000"/>
                  <a:chExt cx="1625602" cy="369332"/>
                </a:xfrm>
                <a:solidFill>
                  <a:schemeClr val="bg1"/>
                </a:solidFill>
              </p:grpSpPr>
              <p:sp>
                <p:nvSpPr>
                  <p:cNvPr id="94" name="Rechthoek 93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95" name="Rechthoek 94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96" name="Rechthoek 95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97" name="Rechthoek 96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19" name="Groeperen 33"/>
                <p:cNvGrpSpPr/>
                <p:nvPr/>
              </p:nvGrpSpPr>
              <p:grpSpPr>
                <a:xfrm>
                  <a:off x="381749" y="4623300"/>
                  <a:ext cx="1625602" cy="369332"/>
                  <a:chOff x="6680200" y="254000"/>
                  <a:chExt cx="1625602" cy="369332"/>
                </a:xfrm>
                <a:solidFill>
                  <a:schemeClr val="bg1"/>
                </a:solidFill>
              </p:grpSpPr>
              <p:sp>
                <p:nvSpPr>
                  <p:cNvPr id="90" name="Rechthoek 89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91" name="Rechthoek 90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92" name="Rechthoek 91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93" name="Rechthoek 92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20" name="Groeperen 38"/>
                <p:cNvGrpSpPr/>
                <p:nvPr/>
              </p:nvGrpSpPr>
              <p:grpSpPr>
                <a:xfrm>
                  <a:off x="381749" y="4191500"/>
                  <a:ext cx="1625602" cy="369332"/>
                  <a:chOff x="6680200" y="254000"/>
                  <a:chExt cx="1625602" cy="369332"/>
                </a:xfrm>
                <a:solidFill>
                  <a:schemeClr val="bg1"/>
                </a:solidFill>
              </p:grpSpPr>
              <p:sp>
                <p:nvSpPr>
                  <p:cNvPr id="86" name="Rechthoek 85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87" name="Rechthoek 86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88" name="Rechthoek 87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89" name="Rechthoek 88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21" name="Groeperen 43"/>
                <p:cNvGrpSpPr/>
                <p:nvPr/>
              </p:nvGrpSpPr>
              <p:grpSpPr>
                <a:xfrm>
                  <a:off x="381749" y="5918700"/>
                  <a:ext cx="1625602" cy="369332"/>
                  <a:chOff x="6680200" y="254000"/>
                  <a:chExt cx="1625602" cy="631802"/>
                </a:xfrm>
                <a:solidFill>
                  <a:schemeClr val="bg1"/>
                </a:solidFill>
              </p:grpSpPr>
              <p:sp>
                <p:nvSpPr>
                  <p:cNvPr id="82" name="Rechthoek 81"/>
                  <p:cNvSpPr/>
                  <p:nvPr/>
                </p:nvSpPr>
                <p:spPr bwMode="auto">
                  <a:xfrm>
                    <a:off x="6680200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83" name="Rechthoek 82"/>
                  <p:cNvSpPr/>
                  <p:nvPr/>
                </p:nvSpPr>
                <p:spPr bwMode="auto">
                  <a:xfrm>
                    <a:off x="7086601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84" name="Rechthoek 83"/>
                  <p:cNvSpPr/>
                  <p:nvPr/>
                </p:nvSpPr>
                <p:spPr bwMode="auto">
                  <a:xfrm>
                    <a:off x="7493000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85" name="Rechthoek 84"/>
                  <p:cNvSpPr/>
                  <p:nvPr/>
                </p:nvSpPr>
                <p:spPr bwMode="auto">
                  <a:xfrm>
                    <a:off x="7899401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</p:grpSp>
          <p:sp>
            <p:nvSpPr>
              <p:cNvPr id="55308" name="Tekstvak 153"/>
              <p:cNvSpPr txBox="1">
                <a:spLocks noChangeArrowheads="1"/>
              </p:cNvSpPr>
              <p:nvPr/>
            </p:nvSpPr>
            <p:spPr bwMode="auto">
              <a:xfrm>
                <a:off x="403273" y="5932798"/>
                <a:ext cx="17295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800" dirty="0" smtClean="0">
                    <a:solidFill>
                      <a:prstClr val="black"/>
                    </a:solidFill>
                  </a:rPr>
                  <a:t>1     2     3    4 </a:t>
                </a:r>
              </a:p>
            </p:txBody>
          </p:sp>
        </p:grpSp>
        <p:grpSp>
          <p:nvGrpSpPr>
            <p:cNvPr id="55301" name="Groeperen 10"/>
            <p:cNvGrpSpPr>
              <a:grpSpLocks/>
            </p:cNvGrpSpPr>
            <p:nvPr/>
          </p:nvGrpSpPr>
          <p:grpSpPr bwMode="auto">
            <a:xfrm>
              <a:off x="7744217" y="4138964"/>
              <a:ext cx="1748899" cy="2119969"/>
              <a:chOff x="7744217" y="4138964"/>
              <a:chExt cx="1748899" cy="2119969"/>
            </a:xfrm>
          </p:grpSpPr>
          <p:grpSp>
            <p:nvGrpSpPr>
              <p:cNvPr id="22" name="Groeperen 101"/>
              <p:cNvGrpSpPr/>
              <p:nvPr/>
            </p:nvGrpSpPr>
            <p:grpSpPr>
              <a:xfrm>
                <a:off x="7744217" y="4138964"/>
                <a:ext cx="1625602" cy="2096532"/>
                <a:chOff x="6680200" y="241300"/>
                <a:chExt cx="1625602" cy="2096532"/>
              </a:xfrm>
              <a:solidFill>
                <a:schemeClr val="bg1"/>
              </a:solidFill>
            </p:grpSpPr>
            <p:grpSp>
              <p:nvGrpSpPr>
                <p:cNvPr id="25" name="Groeperen 27"/>
                <p:cNvGrpSpPr/>
                <p:nvPr/>
              </p:nvGrpSpPr>
              <p:grpSpPr>
                <a:xfrm>
                  <a:off x="6680200" y="1536700"/>
                  <a:ext cx="1625602" cy="369332"/>
                  <a:chOff x="6680200" y="254000"/>
                  <a:chExt cx="1625602" cy="369332"/>
                </a:xfrm>
                <a:grpFill/>
              </p:grpSpPr>
              <p:sp>
                <p:nvSpPr>
                  <p:cNvPr id="124" name="Rechthoek 123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5" name="Rechthoek 124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6" name="Rechthoek 125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7" name="Rechthoek 126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28" name="Groeperen 28"/>
                <p:cNvGrpSpPr/>
                <p:nvPr/>
              </p:nvGrpSpPr>
              <p:grpSpPr>
                <a:xfrm>
                  <a:off x="6680200" y="1104900"/>
                  <a:ext cx="1625602" cy="369332"/>
                  <a:chOff x="6680200" y="254000"/>
                  <a:chExt cx="1625602" cy="369332"/>
                </a:xfrm>
                <a:grpFill/>
              </p:grpSpPr>
              <p:sp>
                <p:nvSpPr>
                  <p:cNvPr id="120" name="Rechthoek 119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1" name="Rechthoek 120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2" name="Rechthoek 121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23" name="Rechthoek 122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29" name="Groeperen 33"/>
                <p:cNvGrpSpPr/>
                <p:nvPr/>
              </p:nvGrpSpPr>
              <p:grpSpPr>
                <a:xfrm>
                  <a:off x="6680200" y="673100"/>
                  <a:ext cx="1625602" cy="369332"/>
                  <a:chOff x="6680200" y="254000"/>
                  <a:chExt cx="1625602" cy="369332"/>
                </a:xfrm>
                <a:grpFill/>
              </p:grpSpPr>
              <p:sp>
                <p:nvSpPr>
                  <p:cNvPr id="116" name="Rechthoek 115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7" name="Rechthoek 116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8" name="Rechthoek 117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9" name="Rechthoek 118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43008" name="Groeperen 38"/>
                <p:cNvGrpSpPr/>
                <p:nvPr/>
              </p:nvGrpSpPr>
              <p:grpSpPr>
                <a:xfrm>
                  <a:off x="6680200" y="241300"/>
                  <a:ext cx="1625602" cy="369332"/>
                  <a:chOff x="6680200" y="254000"/>
                  <a:chExt cx="1625602" cy="369332"/>
                </a:xfrm>
                <a:grpFill/>
              </p:grpSpPr>
              <p:sp>
                <p:nvSpPr>
                  <p:cNvPr id="112" name="Rechthoek 111"/>
                  <p:cNvSpPr/>
                  <p:nvPr/>
                </p:nvSpPr>
                <p:spPr bwMode="auto">
                  <a:xfrm>
                    <a:off x="6680200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3" name="Rechthoek 112"/>
                  <p:cNvSpPr/>
                  <p:nvPr/>
                </p:nvSpPr>
                <p:spPr bwMode="auto">
                  <a:xfrm>
                    <a:off x="70866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4" name="Rechthoek 113"/>
                  <p:cNvSpPr/>
                  <p:nvPr/>
                </p:nvSpPr>
                <p:spPr bwMode="auto">
                  <a:xfrm>
                    <a:off x="7493000" y="254000"/>
                    <a:ext cx="406401" cy="369332"/>
                  </a:xfrm>
                  <a:prstGeom prst="rect">
                    <a:avLst/>
                  </a:prstGeom>
                  <a:solidFill>
                    <a:srgbClr val="3366FF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5" name="Rechthoek 114"/>
                  <p:cNvSpPr/>
                  <p:nvPr/>
                </p:nvSpPr>
                <p:spPr bwMode="auto">
                  <a:xfrm>
                    <a:off x="7899401" y="254000"/>
                    <a:ext cx="406401" cy="36933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grpSp>
              <p:nvGrpSpPr>
                <p:cNvPr id="43009" name="Groeperen 43"/>
                <p:cNvGrpSpPr/>
                <p:nvPr/>
              </p:nvGrpSpPr>
              <p:grpSpPr>
                <a:xfrm>
                  <a:off x="6680200" y="1968500"/>
                  <a:ext cx="1625602" cy="369332"/>
                  <a:chOff x="6680200" y="254000"/>
                  <a:chExt cx="1625602" cy="631802"/>
                </a:xfrm>
                <a:grpFill/>
              </p:grpSpPr>
              <p:sp>
                <p:nvSpPr>
                  <p:cNvPr id="108" name="Rechthoek 107"/>
                  <p:cNvSpPr/>
                  <p:nvPr/>
                </p:nvSpPr>
                <p:spPr bwMode="auto">
                  <a:xfrm>
                    <a:off x="6680200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09" name="Rechthoek 108"/>
                  <p:cNvSpPr/>
                  <p:nvPr/>
                </p:nvSpPr>
                <p:spPr bwMode="auto">
                  <a:xfrm>
                    <a:off x="7086601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0" name="Rechthoek 109"/>
                  <p:cNvSpPr/>
                  <p:nvPr/>
                </p:nvSpPr>
                <p:spPr bwMode="auto">
                  <a:xfrm>
                    <a:off x="7493000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111" name="Rechthoek 110"/>
                  <p:cNvSpPr/>
                  <p:nvPr/>
                </p:nvSpPr>
                <p:spPr bwMode="auto">
                  <a:xfrm>
                    <a:off x="7899401" y="254000"/>
                    <a:ext cx="406401" cy="631802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defTabSz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nl-NL" b="1">
                      <a:solidFill>
                        <a:prstClr val="black"/>
                      </a:solidFill>
                      <a:latin typeface="Optima" pitchFamily="-111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</p:grpSp>
          <p:sp>
            <p:nvSpPr>
              <p:cNvPr id="55306" name="Tekstvak 154"/>
              <p:cNvSpPr txBox="1">
                <a:spLocks noChangeArrowheads="1"/>
              </p:cNvSpPr>
              <p:nvPr/>
            </p:nvSpPr>
            <p:spPr bwMode="auto">
              <a:xfrm>
                <a:off x="7763561" y="5889601"/>
                <a:ext cx="172955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l-NL" sz="1800" dirty="0" smtClean="0">
                    <a:solidFill>
                      <a:prstClr val="black"/>
                    </a:solidFill>
                  </a:rPr>
                  <a:t>1     2     3    4 </a:t>
                </a:r>
              </a:p>
            </p:txBody>
          </p:sp>
        </p:grpSp>
        <p:grpSp>
          <p:nvGrpSpPr>
            <p:cNvPr id="4" name="Groeperen 48"/>
            <p:cNvGrpSpPr/>
            <p:nvPr/>
          </p:nvGrpSpPr>
          <p:grpSpPr bwMode="auto">
            <a:xfrm>
              <a:off x="7745731" y="729354"/>
              <a:ext cx="1625602" cy="1664732"/>
              <a:chOff x="6680200" y="241300"/>
              <a:chExt cx="1625602" cy="1664732"/>
            </a:xfrm>
            <a:solidFill>
              <a:schemeClr val="bg1"/>
            </a:solidFill>
          </p:grpSpPr>
          <p:grpSp>
            <p:nvGrpSpPr>
              <p:cNvPr id="5" name="Groeperen 27"/>
              <p:cNvGrpSpPr/>
              <p:nvPr/>
            </p:nvGrpSpPr>
            <p:grpSpPr>
              <a:xfrm>
                <a:off x="6680200" y="1536700"/>
                <a:ext cx="1625602" cy="369332"/>
                <a:chOff x="6680200" y="254000"/>
                <a:chExt cx="1625602" cy="369332"/>
              </a:xfrm>
              <a:grpFill/>
            </p:grpSpPr>
            <p:sp>
              <p:nvSpPr>
                <p:cNvPr id="23" name="Rechthoek 22"/>
                <p:cNvSpPr/>
                <p:nvPr/>
              </p:nvSpPr>
              <p:spPr bwMode="auto">
                <a:xfrm>
                  <a:off x="6680200" y="254000"/>
                  <a:ext cx="406401" cy="369332"/>
                </a:xfrm>
                <a:prstGeom prst="rect">
                  <a:avLst/>
                </a:prstGeom>
                <a:solidFill>
                  <a:srgbClr val="3366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4" name="Rechthoek 23"/>
                <p:cNvSpPr/>
                <p:nvPr/>
              </p:nvSpPr>
              <p:spPr bwMode="auto">
                <a:xfrm>
                  <a:off x="7086601" y="254000"/>
                  <a:ext cx="406401" cy="369332"/>
                </a:xfrm>
                <a:prstGeom prst="rect">
                  <a:avLst/>
                </a:prstGeom>
                <a:solidFill>
                  <a:srgbClr val="3366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6" name="Rechthoek 25"/>
                <p:cNvSpPr/>
                <p:nvPr/>
              </p:nvSpPr>
              <p:spPr bwMode="auto">
                <a:xfrm>
                  <a:off x="7493000" y="254000"/>
                  <a:ext cx="406401" cy="369332"/>
                </a:xfrm>
                <a:prstGeom prst="rect">
                  <a:avLst/>
                </a:prstGeom>
                <a:solidFill>
                  <a:srgbClr val="3366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" name="Rechthoek 26"/>
                <p:cNvSpPr/>
                <p:nvPr/>
              </p:nvSpPr>
              <p:spPr bwMode="auto">
                <a:xfrm>
                  <a:off x="7899401" y="254000"/>
                  <a:ext cx="406401" cy="369332"/>
                </a:xfrm>
                <a:prstGeom prst="rect">
                  <a:avLst/>
                </a:prstGeom>
                <a:solidFill>
                  <a:srgbClr val="3366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6" name="Groeperen 28"/>
              <p:cNvGrpSpPr/>
              <p:nvPr/>
            </p:nvGrpSpPr>
            <p:grpSpPr>
              <a:xfrm>
                <a:off x="6680200" y="1104900"/>
                <a:ext cx="1625602" cy="369332"/>
                <a:chOff x="6680200" y="254000"/>
                <a:chExt cx="1625602" cy="369332"/>
              </a:xfrm>
              <a:grpFill/>
            </p:grpSpPr>
            <p:sp>
              <p:nvSpPr>
                <p:cNvPr id="30" name="Rechthoek 29"/>
                <p:cNvSpPr/>
                <p:nvPr/>
              </p:nvSpPr>
              <p:spPr bwMode="auto">
                <a:xfrm>
                  <a:off x="6680200" y="254000"/>
                  <a:ext cx="406401" cy="369332"/>
                </a:xfrm>
                <a:prstGeom prst="rect">
                  <a:avLst/>
                </a:prstGeom>
                <a:solidFill>
                  <a:srgbClr val="3366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1" name="Rechthoek 30"/>
                <p:cNvSpPr/>
                <p:nvPr/>
              </p:nvSpPr>
              <p:spPr bwMode="auto">
                <a:xfrm>
                  <a:off x="7086601" y="254000"/>
                  <a:ext cx="406401" cy="369332"/>
                </a:xfrm>
                <a:prstGeom prst="rect">
                  <a:avLst/>
                </a:prstGeom>
                <a:solidFill>
                  <a:srgbClr val="3366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2" name="Rechthoek 31"/>
                <p:cNvSpPr/>
                <p:nvPr/>
              </p:nvSpPr>
              <p:spPr bwMode="auto">
                <a:xfrm>
                  <a:off x="7493000" y="254000"/>
                  <a:ext cx="406401" cy="369332"/>
                </a:xfrm>
                <a:prstGeom prst="rect">
                  <a:avLst/>
                </a:prstGeom>
                <a:solidFill>
                  <a:srgbClr val="3366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3" name="Rechthoek 32"/>
                <p:cNvSpPr/>
                <p:nvPr/>
              </p:nvSpPr>
              <p:spPr bwMode="auto">
                <a:xfrm>
                  <a:off x="7899401" y="254000"/>
                  <a:ext cx="406401" cy="3693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7" name="Groeperen 33"/>
              <p:cNvGrpSpPr/>
              <p:nvPr/>
            </p:nvGrpSpPr>
            <p:grpSpPr>
              <a:xfrm>
                <a:off x="6680200" y="673100"/>
                <a:ext cx="1625602" cy="369332"/>
                <a:chOff x="6680200" y="254000"/>
                <a:chExt cx="1625602" cy="369332"/>
              </a:xfrm>
              <a:grpFill/>
            </p:grpSpPr>
            <p:sp>
              <p:nvSpPr>
                <p:cNvPr id="35" name="Rechthoek 34"/>
                <p:cNvSpPr/>
                <p:nvPr/>
              </p:nvSpPr>
              <p:spPr bwMode="auto">
                <a:xfrm>
                  <a:off x="6680200" y="254000"/>
                  <a:ext cx="406401" cy="3693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6" name="Rechthoek 35"/>
                <p:cNvSpPr/>
                <p:nvPr/>
              </p:nvSpPr>
              <p:spPr bwMode="auto">
                <a:xfrm>
                  <a:off x="7086601" y="254000"/>
                  <a:ext cx="406401" cy="369332"/>
                </a:xfrm>
                <a:prstGeom prst="rect">
                  <a:avLst/>
                </a:prstGeom>
                <a:solidFill>
                  <a:srgbClr val="3366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7" name="Rechthoek 36"/>
                <p:cNvSpPr/>
                <p:nvPr/>
              </p:nvSpPr>
              <p:spPr bwMode="auto">
                <a:xfrm>
                  <a:off x="7493000" y="254000"/>
                  <a:ext cx="406401" cy="3693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38" name="Rechthoek 37"/>
                <p:cNvSpPr/>
                <p:nvPr/>
              </p:nvSpPr>
              <p:spPr bwMode="auto">
                <a:xfrm>
                  <a:off x="7899401" y="254000"/>
                  <a:ext cx="406401" cy="3693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8" name="Groeperen 38"/>
              <p:cNvGrpSpPr/>
              <p:nvPr/>
            </p:nvGrpSpPr>
            <p:grpSpPr>
              <a:xfrm>
                <a:off x="6680200" y="241300"/>
                <a:ext cx="1625602" cy="369332"/>
                <a:chOff x="6680200" y="254000"/>
                <a:chExt cx="1625602" cy="369332"/>
              </a:xfrm>
              <a:grpFill/>
            </p:grpSpPr>
            <p:sp>
              <p:nvSpPr>
                <p:cNvPr id="40" name="Rechthoek 39"/>
                <p:cNvSpPr/>
                <p:nvPr/>
              </p:nvSpPr>
              <p:spPr bwMode="auto">
                <a:xfrm>
                  <a:off x="6680200" y="254000"/>
                  <a:ext cx="406401" cy="3693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1" name="Rechthoek 40"/>
                <p:cNvSpPr/>
                <p:nvPr/>
              </p:nvSpPr>
              <p:spPr bwMode="auto">
                <a:xfrm>
                  <a:off x="7086601" y="254000"/>
                  <a:ext cx="406401" cy="3693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Rechthoek 41"/>
                <p:cNvSpPr/>
                <p:nvPr/>
              </p:nvSpPr>
              <p:spPr bwMode="auto">
                <a:xfrm>
                  <a:off x="7493000" y="254000"/>
                  <a:ext cx="406401" cy="3693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3" name="Rechthoek 42"/>
                <p:cNvSpPr/>
                <p:nvPr/>
              </p:nvSpPr>
              <p:spPr bwMode="auto">
                <a:xfrm>
                  <a:off x="7899401" y="254000"/>
                  <a:ext cx="406401" cy="369332"/>
                </a:xfrm>
                <a:prstGeom prst="rect">
                  <a:avLst/>
                </a:prstGeom>
                <a:grpFill/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pPr defTabSz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nl-NL">
                    <a:solidFill>
                      <a:prstClr val="black"/>
                    </a:solidFill>
                    <a:latin typeface="Optima" pitchFamily="-111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</p:grpSp>
      </p:grpSp>
      <p:sp>
        <p:nvSpPr>
          <p:cNvPr id="154" name="Tekstvak 154"/>
          <p:cNvSpPr txBox="1">
            <a:spLocks noChangeArrowheads="1"/>
          </p:cNvSpPr>
          <p:nvPr/>
        </p:nvSpPr>
        <p:spPr bwMode="auto">
          <a:xfrm>
            <a:off x="7166144" y="2292007"/>
            <a:ext cx="15964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800" dirty="0" smtClean="0">
                <a:solidFill>
                  <a:prstClr val="black"/>
                </a:solidFill>
              </a:rPr>
              <a:t>1     2     3    4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eren 2"/>
          <p:cNvGrpSpPr/>
          <p:nvPr/>
        </p:nvGrpSpPr>
        <p:grpSpPr>
          <a:xfrm>
            <a:off x="159607" y="511206"/>
            <a:ext cx="8866305" cy="5907866"/>
            <a:chOff x="298450" y="396875"/>
            <a:chExt cx="9465062" cy="6423124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116263" y="805468"/>
              <a:ext cx="3621087" cy="5232594"/>
              <a:chOff x="1824" y="868"/>
              <a:chExt cx="1506" cy="2955"/>
            </a:xfrm>
          </p:grpSpPr>
          <p:sp>
            <p:nvSpPr>
              <p:cNvPr id="124" name="Freeform 26"/>
              <p:cNvSpPr>
                <a:spLocks/>
              </p:cNvSpPr>
              <p:nvPr/>
            </p:nvSpPr>
            <p:spPr bwMode="auto">
              <a:xfrm>
                <a:off x="1824" y="1009"/>
                <a:ext cx="1506" cy="2593"/>
              </a:xfrm>
              <a:custGeom>
                <a:avLst/>
                <a:gdLst/>
                <a:ahLst/>
                <a:cxnLst>
                  <a:cxn ang="0">
                    <a:pos x="2208" y="3168"/>
                  </a:cxn>
                  <a:cxn ang="0">
                    <a:pos x="1296" y="3696"/>
                  </a:cxn>
                  <a:cxn ang="0">
                    <a:pos x="192" y="3264"/>
                  </a:cxn>
                  <a:cxn ang="0">
                    <a:pos x="2448" y="576"/>
                  </a:cxn>
                  <a:cxn ang="0">
                    <a:pos x="240" y="432"/>
                  </a:cxn>
                  <a:cxn ang="0">
                    <a:pos x="2208" y="3168"/>
                  </a:cxn>
                </a:cxnLst>
                <a:rect l="0" t="0" r="r" b="b"/>
                <a:pathLst>
                  <a:path w="2456" h="3783">
                    <a:moveTo>
                      <a:pt x="2208" y="3168"/>
                    </a:moveTo>
                    <a:cubicBezTo>
                      <a:pt x="2384" y="3712"/>
                      <a:pt x="1632" y="3680"/>
                      <a:pt x="1296" y="3696"/>
                    </a:cubicBezTo>
                    <a:cubicBezTo>
                      <a:pt x="960" y="3712"/>
                      <a:pt x="0" y="3783"/>
                      <a:pt x="192" y="3264"/>
                    </a:cubicBezTo>
                    <a:cubicBezTo>
                      <a:pt x="383" y="2744"/>
                      <a:pt x="2440" y="1048"/>
                      <a:pt x="2448" y="576"/>
                    </a:cubicBezTo>
                    <a:cubicBezTo>
                      <a:pt x="2456" y="104"/>
                      <a:pt x="279" y="0"/>
                      <a:pt x="240" y="432"/>
                    </a:cubicBezTo>
                    <a:cubicBezTo>
                      <a:pt x="200" y="863"/>
                      <a:pt x="2032" y="2624"/>
                      <a:pt x="2208" y="3168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rgbClr val="E58324"/>
                </a:solidFill>
                <a:prstDash val="solid"/>
                <a:round/>
                <a:headEnd/>
                <a:tailEnd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nl-NL" sz="2400">
                  <a:latin typeface="Arial" pitchFamily="-111" charset="0"/>
                  <a:ea typeface="+mn-ea"/>
                  <a:cs typeface="+mn-cs"/>
                </a:endParaRPr>
              </a:p>
            </p:txBody>
          </p:sp>
          <p:sp>
            <p:nvSpPr>
              <p:cNvPr id="125" name="AutoShape 27"/>
              <p:cNvSpPr>
                <a:spLocks noChangeArrowheads="1"/>
              </p:cNvSpPr>
              <p:nvPr/>
            </p:nvSpPr>
            <p:spPr bwMode="auto">
              <a:xfrm rot="14156163">
                <a:off x="2126" y="1675"/>
                <a:ext cx="329" cy="407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 sz="2400"/>
              </a:p>
            </p:txBody>
          </p:sp>
          <p:sp>
            <p:nvSpPr>
              <p:cNvPr id="126" name="AutoShape 28"/>
              <p:cNvSpPr>
                <a:spLocks noChangeArrowheads="1"/>
              </p:cNvSpPr>
              <p:nvPr/>
            </p:nvSpPr>
            <p:spPr bwMode="auto">
              <a:xfrm rot="10820349" flipH="1">
                <a:off x="2462" y="868"/>
                <a:ext cx="329" cy="563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 sz="2400"/>
              </a:p>
            </p:txBody>
          </p:sp>
          <p:sp>
            <p:nvSpPr>
              <p:cNvPr id="127" name="AutoShape 29"/>
              <p:cNvSpPr>
                <a:spLocks noChangeArrowheads="1"/>
              </p:cNvSpPr>
              <p:nvPr/>
            </p:nvSpPr>
            <p:spPr bwMode="auto">
              <a:xfrm rot="7607414">
                <a:off x="2905" y="1690"/>
                <a:ext cx="329" cy="407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 sz="2400"/>
              </a:p>
            </p:txBody>
          </p:sp>
          <p:sp>
            <p:nvSpPr>
              <p:cNvPr id="128" name="AutoShape 30"/>
              <p:cNvSpPr>
                <a:spLocks noChangeArrowheads="1"/>
              </p:cNvSpPr>
              <p:nvPr/>
            </p:nvSpPr>
            <p:spPr bwMode="auto">
              <a:xfrm rot="10820349" flipH="1">
                <a:off x="2463" y="3260"/>
                <a:ext cx="329" cy="563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 sz="2400"/>
              </a:p>
            </p:txBody>
          </p:sp>
          <p:sp>
            <p:nvSpPr>
              <p:cNvPr id="129" name="AutoShape 31"/>
              <p:cNvSpPr>
                <a:spLocks noChangeArrowheads="1"/>
              </p:cNvSpPr>
              <p:nvPr/>
            </p:nvSpPr>
            <p:spPr bwMode="auto">
              <a:xfrm rot="14156163">
                <a:off x="2857" y="2650"/>
                <a:ext cx="329" cy="407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 sz="2400"/>
              </a:p>
            </p:txBody>
          </p:sp>
          <p:sp>
            <p:nvSpPr>
              <p:cNvPr id="130" name="AutoShape 32"/>
              <p:cNvSpPr>
                <a:spLocks noChangeArrowheads="1"/>
              </p:cNvSpPr>
              <p:nvPr/>
            </p:nvSpPr>
            <p:spPr bwMode="auto">
              <a:xfrm rot="7607414">
                <a:off x="2041" y="2650"/>
                <a:ext cx="329" cy="407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 sz="2400"/>
              </a:p>
            </p:txBody>
          </p:sp>
        </p:grpSp>
        <p:grpSp>
          <p:nvGrpSpPr>
            <p:cNvPr id="5" name="Groeperen 249"/>
            <p:cNvGrpSpPr>
              <a:grpSpLocks/>
            </p:cNvGrpSpPr>
            <p:nvPr/>
          </p:nvGrpSpPr>
          <p:grpSpPr bwMode="auto">
            <a:xfrm>
              <a:off x="5119688" y="407988"/>
              <a:ext cx="4643824" cy="2851625"/>
              <a:chOff x="5119817" y="408293"/>
              <a:chExt cx="4644088" cy="2851104"/>
            </a:xfrm>
          </p:grpSpPr>
          <p:sp>
            <p:nvSpPr>
              <p:cNvPr id="94" name="Rechthoek 93"/>
              <p:cNvSpPr/>
              <p:nvPr/>
            </p:nvSpPr>
            <p:spPr>
              <a:xfrm>
                <a:off x="6982060" y="2844660"/>
                <a:ext cx="2460765" cy="39680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95" name="Text Box 34"/>
              <p:cNvSpPr txBox="1">
                <a:spLocks noChangeArrowheads="1"/>
              </p:cNvSpPr>
              <p:nvPr/>
            </p:nvSpPr>
            <p:spPr bwMode="auto">
              <a:xfrm>
                <a:off x="5119817" y="420165"/>
                <a:ext cx="1854534" cy="635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90500" indent="-1905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9pPr>
              </a:lstStyle>
              <a:p>
                <a:pPr algn="r"/>
                <a:r>
                  <a:rPr lang="nl-NL" sz="3200">
                    <a:solidFill>
                      <a:srgbClr val="183CC7"/>
                    </a:solidFill>
                    <a:latin typeface="Brewery LT" charset="0"/>
                  </a:rPr>
                  <a:t>Wij-kant</a:t>
                </a:r>
                <a:endParaRPr lang="nl-NL" sz="3200">
                  <a:solidFill>
                    <a:srgbClr val="091543"/>
                  </a:solidFill>
                  <a:latin typeface="Brewery LT" charset="0"/>
                </a:endParaRPr>
              </a:p>
            </p:txBody>
          </p:sp>
          <p:grpSp>
            <p:nvGrpSpPr>
              <p:cNvPr id="96" name="Groeperen 199"/>
              <p:cNvGrpSpPr>
                <a:grpSpLocks/>
              </p:cNvGrpSpPr>
              <p:nvPr/>
            </p:nvGrpSpPr>
            <p:grpSpPr bwMode="auto">
              <a:xfrm>
                <a:off x="6989731" y="408293"/>
                <a:ext cx="2437066" cy="2851104"/>
                <a:chOff x="460194" y="645571"/>
                <a:chExt cx="2437066" cy="2851104"/>
              </a:xfrm>
            </p:grpSpPr>
            <p:grpSp>
              <p:nvGrpSpPr>
                <p:cNvPr id="102" name="Groeperen 200"/>
                <p:cNvGrpSpPr>
                  <a:grpSpLocks/>
                </p:cNvGrpSpPr>
                <p:nvPr/>
              </p:nvGrpSpPr>
              <p:grpSpPr bwMode="auto">
                <a:xfrm>
                  <a:off x="460194" y="645571"/>
                  <a:ext cx="2437066" cy="2223961"/>
                  <a:chOff x="460194" y="645571"/>
                  <a:chExt cx="1625522" cy="1580759"/>
                </a:xfrm>
              </p:grpSpPr>
              <p:grpSp>
                <p:nvGrpSpPr>
                  <p:cNvPr id="104" name="Groeperen 27"/>
                  <p:cNvGrpSpPr/>
                  <p:nvPr/>
                </p:nvGrpSpPr>
                <p:grpSpPr bwMode="auto">
                  <a:xfrm>
                    <a:off x="460194" y="1940971"/>
                    <a:ext cx="1625522" cy="285359"/>
                    <a:chOff x="6680200" y="254000"/>
                    <a:chExt cx="1625600" cy="285359"/>
                  </a:xfrm>
                  <a:noFill/>
                </p:grpSpPr>
                <p:sp>
                  <p:nvSpPr>
                    <p:cNvPr id="120" name="Rechthoek 119"/>
                    <p:cNvSpPr/>
                    <p:nvPr/>
                  </p:nvSpPr>
                  <p:spPr bwMode="auto">
                    <a:xfrm>
                      <a:off x="66802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1" name="Rechthoek 120"/>
                    <p:cNvSpPr/>
                    <p:nvPr/>
                  </p:nvSpPr>
                  <p:spPr bwMode="auto">
                    <a:xfrm>
                      <a:off x="70866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2" name="Rechthoek 121"/>
                    <p:cNvSpPr/>
                    <p:nvPr/>
                  </p:nvSpPr>
                  <p:spPr bwMode="auto">
                    <a:xfrm>
                      <a:off x="74930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3" name="Rechthoek 122"/>
                    <p:cNvSpPr/>
                    <p:nvPr/>
                  </p:nvSpPr>
                  <p:spPr bwMode="auto">
                    <a:xfrm>
                      <a:off x="78994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5" name="Groeperen 28"/>
                  <p:cNvGrpSpPr/>
                  <p:nvPr/>
                </p:nvGrpSpPr>
                <p:grpSpPr bwMode="auto">
                  <a:xfrm>
                    <a:off x="460194" y="1509171"/>
                    <a:ext cx="1625522" cy="285359"/>
                    <a:chOff x="6680200" y="254000"/>
                    <a:chExt cx="1625600" cy="285359"/>
                  </a:xfrm>
                  <a:noFill/>
                </p:grpSpPr>
                <p:sp>
                  <p:nvSpPr>
                    <p:cNvPr id="116" name="Rechthoek 115"/>
                    <p:cNvSpPr/>
                    <p:nvPr/>
                  </p:nvSpPr>
                  <p:spPr bwMode="auto">
                    <a:xfrm>
                      <a:off x="66802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7" name="Rechthoek 116"/>
                    <p:cNvSpPr/>
                    <p:nvPr/>
                  </p:nvSpPr>
                  <p:spPr bwMode="auto">
                    <a:xfrm>
                      <a:off x="70866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8" name="Rechthoek 117"/>
                    <p:cNvSpPr/>
                    <p:nvPr/>
                  </p:nvSpPr>
                  <p:spPr bwMode="auto">
                    <a:xfrm>
                      <a:off x="74930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9" name="Rechthoek 118"/>
                    <p:cNvSpPr/>
                    <p:nvPr/>
                  </p:nvSpPr>
                  <p:spPr bwMode="auto">
                    <a:xfrm>
                      <a:off x="78994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6" name="Groeperen 33"/>
                  <p:cNvGrpSpPr/>
                  <p:nvPr/>
                </p:nvGrpSpPr>
                <p:grpSpPr bwMode="auto">
                  <a:xfrm>
                    <a:off x="460194" y="1077371"/>
                    <a:ext cx="1625522" cy="285359"/>
                    <a:chOff x="6680200" y="254000"/>
                    <a:chExt cx="1625600" cy="285359"/>
                  </a:xfrm>
                  <a:solidFill>
                    <a:schemeClr val="bg1"/>
                  </a:solidFill>
                </p:grpSpPr>
                <p:sp>
                  <p:nvSpPr>
                    <p:cNvPr id="112" name="Rechthoek 111"/>
                    <p:cNvSpPr/>
                    <p:nvPr/>
                  </p:nvSpPr>
                  <p:spPr bwMode="auto">
                    <a:xfrm>
                      <a:off x="6680200" y="254000"/>
                      <a:ext cx="406400" cy="285359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3" name="Rechthoek 112"/>
                    <p:cNvSpPr/>
                    <p:nvPr/>
                  </p:nvSpPr>
                  <p:spPr bwMode="auto">
                    <a:xfrm>
                      <a:off x="7086600" y="254000"/>
                      <a:ext cx="406400" cy="285359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" name="Rechthoek 113"/>
                    <p:cNvSpPr/>
                    <p:nvPr/>
                  </p:nvSpPr>
                  <p:spPr bwMode="auto">
                    <a:xfrm>
                      <a:off x="7493000" y="254000"/>
                      <a:ext cx="406400" cy="285359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" name="Rechthoek 114"/>
                    <p:cNvSpPr/>
                    <p:nvPr/>
                  </p:nvSpPr>
                  <p:spPr bwMode="auto">
                    <a:xfrm>
                      <a:off x="78994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7" name="Groeperen 38"/>
                  <p:cNvGrpSpPr/>
                  <p:nvPr/>
                </p:nvGrpSpPr>
                <p:grpSpPr bwMode="auto">
                  <a:xfrm>
                    <a:off x="460194" y="645571"/>
                    <a:ext cx="1625522" cy="285359"/>
                    <a:chOff x="6680200" y="254000"/>
                    <a:chExt cx="1625600" cy="285359"/>
                  </a:xfrm>
                  <a:solidFill>
                    <a:schemeClr val="bg1"/>
                  </a:solidFill>
                </p:grpSpPr>
                <p:sp>
                  <p:nvSpPr>
                    <p:cNvPr id="108" name="Rechthoek 107"/>
                    <p:cNvSpPr/>
                    <p:nvPr/>
                  </p:nvSpPr>
                  <p:spPr bwMode="auto">
                    <a:xfrm>
                      <a:off x="66802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" name="Rechthoek 108"/>
                    <p:cNvSpPr/>
                    <p:nvPr/>
                  </p:nvSpPr>
                  <p:spPr bwMode="auto">
                    <a:xfrm>
                      <a:off x="70866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0" name="Rechthoek 109"/>
                    <p:cNvSpPr/>
                    <p:nvPr/>
                  </p:nvSpPr>
                  <p:spPr bwMode="auto">
                    <a:xfrm>
                      <a:off x="7493000" y="254000"/>
                      <a:ext cx="406400" cy="285359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Rechthoek 110"/>
                    <p:cNvSpPr/>
                    <p:nvPr/>
                  </p:nvSpPr>
                  <p:spPr bwMode="auto">
                    <a:xfrm>
                      <a:off x="7899400" y="254000"/>
                      <a:ext cx="406400" cy="285359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endParaRPr lang="nl-NL">
                        <a:latin typeface="Optima" pitchFamily="-111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03" name="Tekstvak 1"/>
                <p:cNvSpPr txBox="1">
                  <a:spLocks noChangeArrowheads="1"/>
                </p:cNvSpPr>
                <p:nvPr/>
              </p:nvSpPr>
              <p:spPr bwMode="auto">
                <a:xfrm>
                  <a:off x="532373" y="2994837"/>
                  <a:ext cx="2352631" cy="501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nl-NL"/>
                    <a:t>a      b     c     d </a:t>
                  </a:r>
                </a:p>
              </p:txBody>
            </p:sp>
          </p:grpSp>
          <p:grpSp>
            <p:nvGrpSpPr>
              <p:cNvPr id="97" name="Groeperen 13"/>
              <p:cNvGrpSpPr>
                <a:grpSpLocks/>
              </p:cNvGrpSpPr>
              <p:nvPr/>
            </p:nvGrpSpPr>
            <p:grpSpPr bwMode="auto">
              <a:xfrm>
                <a:off x="9416249" y="545663"/>
                <a:ext cx="347656" cy="2230547"/>
                <a:chOff x="297665" y="505979"/>
                <a:chExt cx="347656" cy="2230547"/>
              </a:xfrm>
            </p:grpSpPr>
            <p:sp>
              <p:nvSpPr>
                <p:cNvPr id="98" name="Tekstvak 12"/>
                <p:cNvSpPr txBox="1">
                  <a:spLocks noChangeArrowheads="1"/>
                </p:cNvSpPr>
                <p:nvPr/>
              </p:nvSpPr>
              <p:spPr bwMode="auto">
                <a:xfrm>
                  <a:off x="297665" y="505979"/>
                  <a:ext cx="334166" cy="401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nl-NL" sz="1800"/>
                    <a:t>1</a:t>
                  </a:r>
                </a:p>
              </p:txBody>
            </p:sp>
            <p:sp>
              <p:nvSpPr>
                <p:cNvPr id="99" name="Tekstvak 222"/>
                <p:cNvSpPr txBox="1">
                  <a:spLocks noChangeArrowheads="1"/>
                </p:cNvSpPr>
                <p:nvPr/>
              </p:nvSpPr>
              <p:spPr bwMode="auto">
                <a:xfrm>
                  <a:off x="311155" y="1144515"/>
                  <a:ext cx="334166" cy="401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nl-NL" sz="1800"/>
                    <a:t>2</a:t>
                  </a:r>
                </a:p>
              </p:txBody>
            </p:sp>
            <p:sp>
              <p:nvSpPr>
                <p:cNvPr id="100" name="Tekstvak 223"/>
                <p:cNvSpPr txBox="1">
                  <a:spLocks noChangeArrowheads="1"/>
                </p:cNvSpPr>
                <p:nvPr/>
              </p:nvSpPr>
              <p:spPr bwMode="auto">
                <a:xfrm>
                  <a:off x="304801" y="1746124"/>
                  <a:ext cx="320293" cy="401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nl-NL" sz="1800"/>
                    <a:t>3</a:t>
                  </a:r>
                </a:p>
              </p:txBody>
            </p:sp>
            <p:sp>
              <p:nvSpPr>
                <p:cNvPr id="101" name="Tekstvak 224"/>
                <p:cNvSpPr txBox="1">
                  <a:spLocks noChangeArrowheads="1"/>
                </p:cNvSpPr>
                <p:nvPr/>
              </p:nvSpPr>
              <p:spPr bwMode="auto">
                <a:xfrm>
                  <a:off x="318291" y="2335056"/>
                  <a:ext cx="320293" cy="401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nl-NL" sz="1800"/>
                    <a:t>4</a:t>
                  </a:r>
                </a:p>
              </p:txBody>
            </p:sp>
          </p:grpSp>
        </p:grpSp>
        <p:grpSp>
          <p:nvGrpSpPr>
            <p:cNvPr id="6" name="Groeperen 247"/>
            <p:cNvGrpSpPr>
              <a:grpSpLocks/>
            </p:cNvGrpSpPr>
            <p:nvPr/>
          </p:nvGrpSpPr>
          <p:grpSpPr bwMode="auto">
            <a:xfrm>
              <a:off x="298450" y="3917950"/>
              <a:ext cx="4197925" cy="2902049"/>
              <a:chOff x="297664" y="3918095"/>
              <a:chExt cx="4197994" cy="2901540"/>
            </a:xfrm>
          </p:grpSpPr>
          <p:sp>
            <p:nvSpPr>
              <p:cNvPr id="62" name="Rechthoek 61"/>
              <p:cNvSpPr/>
              <p:nvPr/>
            </p:nvSpPr>
            <p:spPr>
              <a:xfrm>
                <a:off x="602469" y="6356067"/>
                <a:ext cx="2433679" cy="39680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  <p:grpSp>
            <p:nvGrpSpPr>
              <p:cNvPr id="63" name="Groeperen 14"/>
              <p:cNvGrpSpPr>
                <a:grpSpLocks/>
              </p:cNvGrpSpPr>
              <p:nvPr/>
            </p:nvGrpSpPr>
            <p:grpSpPr bwMode="auto">
              <a:xfrm>
                <a:off x="297664" y="3918095"/>
                <a:ext cx="4197994" cy="2901540"/>
                <a:chOff x="0" y="3957780"/>
                <a:chExt cx="4197994" cy="2901540"/>
              </a:xfrm>
            </p:grpSpPr>
            <p:grpSp>
              <p:nvGrpSpPr>
                <p:cNvPr id="64" name="Groeperen 10"/>
                <p:cNvGrpSpPr>
                  <a:grpSpLocks/>
                </p:cNvGrpSpPr>
                <p:nvPr/>
              </p:nvGrpSpPr>
              <p:grpSpPr bwMode="auto">
                <a:xfrm>
                  <a:off x="314930" y="3957780"/>
                  <a:ext cx="3883064" cy="2901540"/>
                  <a:chOff x="473684" y="3957780"/>
                  <a:chExt cx="3883064" cy="2901540"/>
                </a:xfrm>
              </p:grpSpPr>
              <p:sp>
                <p:nvSpPr>
                  <p:cNvPr id="70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89070" y="6223654"/>
                    <a:ext cx="1667678" cy="6356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marL="190500" indent="-1905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pPr algn="r"/>
                    <a:r>
                      <a:rPr lang="nl-NL" sz="3200" dirty="0">
                        <a:solidFill>
                          <a:srgbClr val="183CC7"/>
                        </a:solidFill>
                        <a:latin typeface="Brewery LT" charset="0"/>
                      </a:rPr>
                      <a:t>Ik-kant</a:t>
                    </a:r>
                    <a:endParaRPr lang="nl-NL" sz="3200" dirty="0">
                      <a:solidFill>
                        <a:srgbClr val="091543"/>
                      </a:solidFill>
                      <a:latin typeface="Brewery LT" charset="0"/>
                    </a:endParaRPr>
                  </a:p>
                </p:txBody>
              </p:sp>
              <p:grpSp>
                <p:nvGrpSpPr>
                  <p:cNvPr id="71" name="Groeperen 153"/>
                  <p:cNvGrpSpPr>
                    <a:grpSpLocks/>
                  </p:cNvGrpSpPr>
                  <p:nvPr/>
                </p:nvGrpSpPr>
                <p:grpSpPr bwMode="auto">
                  <a:xfrm>
                    <a:off x="473684" y="3957780"/>
                    <a:ext cx="2437066" cy="2851108"/>
                    <a:chOff x="460194" y="645571"/>
                    <a:chExt cx="2437066" cy="2851108"/>
                  </a:xfrm>
                </p:grpSpPr>
                <p:grpSp>
                  <p:nvGrpSpPr>
                    <p:cNvPr id="72" name="Groeperen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0194" y="645571"/>
                      <a:ext cx="2437066" cy="2223963"/>
                      <a:chOff x="460194" y="645571"/>
                      <a:chExt cx="1625522" cy="1580760"/>
                    </a:xfrm>
                  </p:grpSpPr>
                  <p:grpSp>
                    <p:nvGrpSpPr>
                      <p:cNvPr id="74" name="Groeperen 27"/>
                      <p:cNvGrpSpPr/>
                      <p:nvPr/>
                    </p:nvGrpSpPr>
                    <p:grpSpPr bwMode="auto">
                      <a:xfrm>
                        <a:off x="460194" y="1940970"/>
                        <a:ext cx="1625522" cy="285361"/>
                        <a:chOff x="6680200" y="253999"/>
                        <a:chExt cx="1625600" cy="285361"/>
                      </a:xfrm>
                      <a:noFill/>
                    </p:grpSpPr>
                    <p:sp>
                      <p:nvSpPr>
                        <p:cNvPr id="90" name="Rechthoek 89"/>
                        <p:cNvSpPr/>
                        <p:nvPr/>
                      </p:nvSpPr>
                      <p:spPr bwMode="auto">
                        <a:xfrm>
                          <a:off x="6680200" y="253999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1" name="Rechthoek 90"/>
                        <p:cNvSpPr/>
                        <p:nvPr/>
                      </p:nvSpPr>
                      <p:spPr bwMode="auto">
                        <a:xfrm>
                          <a:off x="7086600" y="253999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2" name="Rechthoek 91"/>
                        <p:cNvSpPr/>
                        <p:nvPr/>
                      </p:nvSpPr>
                      <p:spPr bwMode="auto">
                        <a:xfrm>
                          <a:off x="7493000" y="253999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93" name="Rechthoek 92"/>
                        <p:cNvSpPr/>
                        <p:nvPr/>
                      </p:nvSpPr>
                      <p:spPr bwMode="auto">
                        <a:xfrm>
                          <a:off x="7899400" y="253999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5" name="Groeperen 28"/>
                      <p:cNvGrpSpPr/>
                      <p:nvPr/>
                    </p:nvGrpSpPr>
                    <p:grpSpPr bwMode="auto">
                      <a:xfrm>
                        <a:off x="460194" y="1509171"/>
                        <a:ext cx="1625522" cy="285361"/>
                        <a:chOff x="6680200" y="254000"/>
                        <a:chExt cx="1625600" cy="285361"/>
                      </a:xfrm>
                      <a:noFill/>
                    </p:grpSpPr>
                    <p:sp>
                      <p:nvSpPr>
                        <p:cNvPr id="86" name="Rechthoek 85"/>
                        <p:cNvSpPr/>
                        <p:nvPr/>
                      </p:nvSpPr>
                      <p:spPr bwMode="auto">
                        <a:xfrm>
                          <a:off x="6680200" y="254000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7" name="Rechthoek 86"/>
                        <p:cNvSpPr/>
                        <p:nvPr/>
                      </p:nvSpPr>
                      <p:spPr bwMode="auto">
                        <a:xfrm>
                          <a:off x="7086600" y="254000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8" name="Rechthoek 87"/>
                        <p:cNvSpPr/>
                        <p:nvPr/>
                      </p:nvSpPr>
                      <p:spPr bwMode="auto">
                        <a:xfrm>
                          <a:off x="7493000" y="254000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9" name="Rechthoek 88"/>
                        <p:cNvSpPr/>
                        <p:nvPr/>
                      </p:nvSpPr>
                      <p:spPr bwMode="auto">
                        <a:xfrm>
                          <a:off x="7899400" y="254000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6" name="Groeperen 33"/>
                      <p:cNvGrpSpPr/>
                      <p:nvPr/>
                    </p:nvGrpSpPr>
                    <p:grpSpPr bwMode="auto">
                      <a:xfrm>
                        <a:off x="460194" y="1077371"/>
                        <a:ext cx="1625522" cy="285361"/>
                        <a:chOff x="6680200" y="254000"/>
                        <a:chExt cx="1625600" cy="285361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82" name="Rechthoek 81"/>
                        <p:cNvSpPr/>
                        <p:nvPr/>
                      </p:nvSpPr>
                      <p:spPr bwMode="auto">
                        <a:xfrm>
                          <a:off x="6680200" y="254000"/>
                          <a:ext cx="406400" cy="285361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3" name="Rechthoek 82"/>
                        <p:cNvSpPr/>
                        <p:nvPr/>
                      </p:nvSpPr>
                      <p:spPr bwMode="auto">
                        <a:xfrm>
                          <a:off x="7086600" y="254000"/>
                          <a:ext cx="406400" cy="285361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4" name="Rechthoek 83"/>
                        <p:cNvSpPr/>
                        <p:nvPr/>
                      </p:nvSpPr>
                      <p:spPr bwMode="auto">
                        <a:xfrm>
                          <a:off x="7493000" y="254000"/>
                          <a:ext cx="406400" cy="285361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5" name="Rechthoek 84"/>
                        <p:cNvSpPr/>
                        <p:nvPr/>
                      </p:nvSpPr>
                      <p:spPr bwMode="auto">
                        <a:xfrm>
                          <a:off x="7899400" y="254000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grpSp>
                    <p:nvGrpSpPr>
                      <p:cNvPr id="77" name="Groeperen 38"/>
                      <p:cNvGrpSpPr/>
                      <p:nvPr/>
                    </p:nvGrpSpPr>
                    <p:grpSpPr bwMode="auto">
                      <a:xfrm>
                        <a:off x="460194" y="645571"/>
                        <a:ext cx="1625522" cy="285361"/>
                        <a:chOff x="6680200" y="254000"/>
                        <a:chExt cx="1625600" cy="285361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78" name="Rechthoek 77"/>
                        <p:cNvSpPr/>
                        <p:nvPr/>
                      </p:nvSpPr>
                      <p:spPr bwMode="auto">
                        <a:xfrm>
                          <a:off x="6680200" y="254000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79" name="Rechthoek 78"/>
                        <p:cNvSpPr/>
                        <p:nvPr/>
                      </p:nvSpPr>
                      <p:spPr bwMode="auto">
                        <a:xfrm>
                          <a:off x="7086600" y="254000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0" name="Rechthoek 79"/>
                        <p:cNvSpPr/>
                        <p:nvPr/>
                      </p:nvSpPr>
                      <p:spPr bwMode="auto">
                        <a:xfrm>
                          <a:off x="7493000" y="254000"/>
                          <a:ext cx="406400" cy="285361"/>
                        </a:xfrm>
                        <a:prstGeom prst="rect">
                          <a:avLst/>
                        </a:prstGeom>
                        <a:no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81" name="Rechthoek 80"/>
                        <p:cNvSpPr/>
                        <p:nvPr/>
                      </p:nvSpPr>
                      <p:spPr bwMode="auto">
                        <a:xfrm>
                          <a:off x="7899400" y="254000"/>
                          <a:ext cx="406400" cy="285361"/>
                        </a:xfrm>
                        <a:prstGeom prst="rect">
                          <a:avLst/>
                        </a:prstGeom>
                        <a:grpFill/>
                        <a:ln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/>
                        <a:p>
                          <a:pPr>
                            <a:defRPr/>
                          </a:pPr>
                          <a:endParaRPr lang="nl-NL">
                            <a:latin typeface="Optima" pitchFamily="-111" charset="0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3" name="Tekstvak 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32373" y="2994838"/>
                      <a:ext cx="2352535" cy="50184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Optima" charset="0"/>
                          <a:ea typeface="ＭＳ Ｐゴシック" charset="0"/>
                          <a:cs typeface="ＭＳ Ｐゴシック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Optima" charset="0"/>
                          <a:ea typeface="ＭＳ Ｐゴシック" charset="0"/>
                          <a:cs typeface="ＭＳ Ｐゴシック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Optima" charset="0"/>
                          <a:ea typeface="ＭＳ Ｐゴシック" charset="0"/>
                          <a:cs typeface="ＭＳ Ｐゴシック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Optima" charset="0"/>
                          <a:ea typeface="ＭＳ Ｐゴシック" charset="0"/>
                          <a:cs typeface="ＭＳ Ｐゴシック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Optima" charset="0"/>
                          <a:ea typeface="ＭＳ Ｐゴシック" charset="0"/>
                          <a:cs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Optima" charset="0"/>
                          <a:ea typeface="ＭＳ Ｐゴシック" charset="0"/>
                          <a:cs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Optima" charset="0"/>
                          <a:ea typeface="ＭＳ Ｐゴシック" charset="0"/>
                          <a:cs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Optima" charset="0"/>
                          <a:ea typeface="ＭＳ Ｐゴシック" charset="0"/>
                          <a:cs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Optima" charset="0"/>
                          <a:ea typeface="ＭＳ Ｐゴシック" charset="0"/>
                          <a:cs typeface="ＭＳ Ｐゴシック" charset="0"/>
                        </a:defRPr>
                      </a:lvl9pPr>
                    </a:lstStyle>
                    <a:p>
                      <a:r>
                        <a:rPr lang="nl-NL"/>
                        <a:t>a      b     c     d </a:t>
                      </a:r>
                    </a:p>
                  </p:txBody>
                </p:sp>
              </p:grpSp>
            </p:grpSp>
            <p:grpSp>
              <p:nvGrpSpPr>
                <p:cNvPr id="65" name="Groeperen 225"/>
                <p:cNvGrpSpPr>
                  <a:grpSpLocks/>
                </p:cNvGrpSpPr>
                <p:nvPr/>
              </p:nvGrpSpPr>
              <p:grpSpPr bwMode="auto">
                <a:xfrm>
                  <a:off x="0" y="4051414"/>
                  <a:ext cx="347643" cy="2230549"/>
                  <a:chOff x="297665" y="505979"/>
                  <a:chExt cx="347643" cy="2230549"/>
                </a:xfrm>
              </p:grpSpPr>
              <p:sp>
                <p:nvSpPr>
                  <p:cNvPr id="66" name="Tekstvak 2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65" y="505979"/>
                    <a:ext cx="334153" cy="401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nl-NL" sz="1800"/>
                      <a:t>1</a:t>
                    </a:r>
                  </a:p>
                </p:txBody>
              </p:sp>
              <p:sp>
                <p:nvSpPr>
                  <p:cNvPr id="67" name="Tekstvak 2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1155" y="1144515"/>
                    <a:ext cx="334153" cy="401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nl-NL" sz="1800"/>
                      <a:t>2</a:t>
                    </a:r>
                  </a:p>
                </p:txBody>
              </p:sp>
              <p:sp>
                <p:nvSpPr>
                  <p:cNvPr id="68" name="Tekstvak 2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4800" y="1746124"/>
                    <a:ext cx="320293" cy="401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nl-NL" sz="1800"/>
                      <a:t>3</a:t>
                    </a:r>
                  </a:p>
                </p:txBody>
              </p:sp>
              <p:sp>
                <p:nvSpPr>
                  <p:cNvPr id="69" name="Tekstvak 2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8291" y="2335055"/>
                    <a:ext cx="320293" cy="4014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nl-NL" sz="1800"/>
                      <a:t>4</a:t>
                    </a:r>
                  </a:p>
                </p:txBody>
              </p:sp>
            </p:grpSp>
          </p:grpSp>
        </p:grpSp>
        <p:sp>
          <p:nvSpPr>
            <p:cNvPr id="7" name="Rechthoek 6"/>
            <p:cNvSpPr/>
            <p:nvPr/>
          </p:nvSpPr>
          <p:spPr>
            <a:xfrm>
              <a:off x="604838" y="2836863"/>
              <a:ext cx="2460625" cy="3968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l-NL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3041650" y="396875"/>
              <a:ext cx="2098675" cy="635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0500" indent="-1905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nl-NL" sz="3200">
                  <a:solidFill>
                    <a:srgbClr val="183CC7"/>
                  </a:solidFill>
                  <a:latin typeface="Brewery LT" charset="0"/>
                </a:rPr>
                <a:t>Het-kant</a:t>
              </a:r>
              <a:endParaRPr lang="nl-NL" sz="3200">
                <a:solidFill>
                  <a:srgbClr val="091543"/>
                </a:solidFill>
                <a:latin typeface="Brewery LT" charset="0"/>
              </a:endParaRPr>
            </a:p>
          </p:txBody>
        </p:sp>
        <p:sp>
          <p:nvSpPr>
            <p:cNvPr id="9" name="Rechthoek 8"/>
            <p:cNvSpPr/>
            <p:nvPr/>
          </p:nvSpPr>
          <p:spPr bwMode="auto">
            <a:xfrm>
              <a:off x="628650" y="2230438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0" name="Rechthoek 9"/>
            <p:cNvSpPr/>
            <p:nvPr/>
          </p:nvSpPr>
          <p:spPr bwMode="auto">
            <a:xfrm>
              <a:off x="1238251" y="2230438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1" name="Rechthoek 10"/>
            <p:cNvSpPr/>
            <p:nvPr/>
          </p:nvSpPr>
          <p:spPr bwMode="auto">
            <a:xfrm>
              <a:off x="1847850" y="2230438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2" name="Rechthoek 11"/>
            <p:cNvSpPr/>
            <p:nvPr/>
          </p:nvSpPr>
          <p:spPr bwMode="auto">
            <a:xfrm>
              <a:off x="2457450" y="2230438"/>
              <a:ext cx="608013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3" name="Rechthoek 12"/>
            <p:cNvSpPr/>
            <p:nvPr/>
          </p:nvSpPr>
          <p:spPr bwMode="auto">
            <a:xfrm>
              <a:off x="628650" y="1622425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4" name="Rechthoek 13"/>
            <p:cNvSpPr/>
            <p:nvPr/>
          </p:nvSpPr>
          <p:spPr bwMode="auto">
            <a:xfrm>
              <a:off x="1238251" y="1622425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5" name="Rechthoek 14"/>
            <p:cNvSpPr/>
            <p:nvPr/>
          </p:nvSpPr>
          <p:spPr bwMode="auto">
            <a:xfrm>
              <a:off x="1847850" y="1622425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6" name="Rechthoek 15"/>
            <p:cNvSpPr/>
            <p:nvPr/>
          </p:nvSpPr>
          <p:spPr bwMode="auto">
            <a:xfrm>
              <a:off x="2457450" y="1622425"/>
              <a:ext cx="608013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7" name="Rechthoek 16"/>
            <p:cNvSpPr/>
            <p:nvPr/>
          </p:nvSpPr>
          <p:spPr bwMode="auto">
            <a:xfrm>
              <a:off x="628650" y="1014413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8" name="Rechthoek 17"/>
            <p:cNvSpPr/>
            <p:nvPr/>
          </p:nvSpPr>
          <p:spPr bwMode="auto">
            <a:xfrm>
              <a:off x="1238251" y="1014413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19" name="Rechthoek 18"/>
            <p:cNvSpPr/>
            <p:nvPr/>
          </p:nvSpPr>
          <p:spPr bwMode="auto">
            <a:xfrm>
              <a:off x="1847850" y="1014413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20" name="Rechthoek 19"/>
            <p:cNvSpPr/>
            <p:nvPr/>
          </p:nvSpPr>
          <p:spPr bwMode="auto">
            <a:xfrm>
              <a:off x="2457450" y="1014413"/>
              <a:ext cx="608013" cy="40154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21" name="Rechthoek 20"/>
            <p:cNvSpPr/>
            <p:nvPr/>
          </p:nvSpPr>
          <p:spPr bwMode="auto">
            <a:xfrm>
              <a:off x="628650" y="407989"/>
              <a:ext cx="609600" cy="40154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22" name="Rechthoek 21"/>
            <p:cNvSpPr/>
            <p:nvPr/>
          </p:nvSpPr>
          <p:spPr bwMode="auto">
            <a:xfrm>
              <a:off x="1238251" y="407989"/>
              <a:ext cx="609600" cy="40154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23" name="Rechthoek 22"/>
            <p:cNvSpPr/>
            <p:nvPr/>
          </p:nvSpPr>
          <p:spPr bwMode="auto">
            <a:xfrm>
              <a:off x="1847850" y="407989"/>
              <a:ext cx="609600" cy="40154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24" name="Rechthoek 23"/>
            <p:cNvSpPr/>
            <p:nvPr/>
          </p:nvSpPr>
          <p:spPr bwMode="auto">
            <a:xfrm>
              <a:off x="2457450" y="407989"/>
              <a:ext cx="608013" cy="40154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nl-NL">
                <a:latin typeface="Optima" pitchFamily="-111" charset="0"/>
                <a:ea typeface="+mn-ea"/>
                <a:cs typeface="+mn-cs"/>
              </a:endParaRPr>
            </a:p>
          </p:txBody>
        </p:sp>
        <p:sp>
          <p:nvSpPr>
            <p:cNvPr id="25" name="Tekstvak 1"/>
            <p:cNvSpPr txBox="1">
              <a:spLocks noChangeArrowheads="1"/>
            </p:cNvSpPr>
            <p:nvPr/>
          </p:nvSpPr>
          <p:spPr bwMode="auto">
            <a:xfrm>
              <a:off x="701675" y="2757487"/>
              <a:ext cx="2352497" cy="50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nl-NL"/>
                <a:t>a      b     c     d </a:t>
              </a:r>
            </a:p>
          </p:txBody>
        </p:sp>
        <p:sp>
          <p:nvSpPr>
            <p:cNvPr id="26" name="Tekstvak 231"/>
            <p:cNvSpPr txBox="1">
              <a:spLocks noChangeArrowheads="1"/>
            </p:cNvSpPr>
            <p:nvPr/>
          </p:nvSpPr>
          <p:spPr bwMode="auto">
            <a:xfrm>
              <a:off x="320675" y="539750"/>
              <a:ext cx="334147" cy="40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nl-NL" sz="1800"/>
                <a:t>1</a:t>
              </a:r>
            </a:p>
          </p:txBody>
        </p:sp>
        <p:sp>
          <p:nvSpPr>
            <p:cNvPr id="27" name="Tekstvak 232"/>
            <p:cNvSpPr txBox="1">
              <a:spLocks noChangeArrowheads="1"/>
            </p:cNvSpPr>
            <p:nvPr/>
          </p:nvSpPr>
          <p:spPr bwMode="auto">
            <a:xfrm>
              <a:off x="334963" y="1177925"/>
              <a:ext cx="334147" cy="40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nl-NL" sz="1800"/>
                <a:t>2</a:t>
              </a:r>
            </a:p>
          </p:txBody>
        </p:sp>
        <p:sp>
          <p:nvSpPr>
            <p:cNvPr id="28" name="Tekstvak 233"/>
            <p:cNvSpPr txBox="1">
              <a:spLocks noChangeArrowheads="1"/>
            </p:cNvSpPr>
            <p:nvPr/>
          </p:nvSpPr>
          <p:spPr bwMode="auto">
            <a:xfrm>
              <a:off x="328613" y="1779588"/>
              <a:ext cx="320675" cy="40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nl-NL" sz="1800"/>
                <a:t>3</a:t>
              </a:r>
            </a:p>
          </p:txBody>
        </p:sp>
        <p:sp>
          <p:nvSpPr>
            <p:cNvPr id="29" name="Tekstvak 234"/>
            <p:cNvSpPr txBox="1">
              <a:spLocks noChangeArrowheads="1"/>
            </p:cNvSpPr>
            <p:nvPr/>
          </p:nvSpPr>
          <p:spPr bwMode="auto">
            <a:xfrm>
              <a:off x="341312" y="2368550"/>
              <a:ext cx="320675" cy="401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Optima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nl-NL" sz="1800"/>
                <a:t>4</a:t>
              </a:r>
            </a:p>
          </p:txBody>
        </p:sp>
        <p:grpSp>
          <p:nvGrpSpPr>
            <p:cNvPr id="30" name="Groeperen 250"/>
            <p:cNvGrpSpPr>
              <a:grpSpLocks/>
            </p:cNvGrpSpPr>
            <p:nvPr/>
          </p:nvGrpSpPr>
          <p:grpSpPr bwMode="auto">
            <a:xfrm>
              <a:off x="5208588" y="3927476"/>
              <a:ext cx="4489750" cy="2891305"/>
              <a:chOff x="5209115" y="3867188"/>
              <a:chExt cx="4488816" cy="2892627"/>
            </a:xfrm>
          </p:grpSpPr>
          <p:sp>
            <p:nvSpPr>
              <p:cNvPr id="31" name="Rechthoek 30"/>
              <p:cNvSpPr/>
              <p:nvPr/>
            </p:nvSpPr>
            <p:spPr>
              <a:xfrm>
                <a:off x="6959763" y="6284468"/>
                <a:ext cx="2426783" cy="39546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l-NL">
                  <a:solidFill>
                    <a:schemeClr val="accent3">
                      <a:lumMod val="20000"/>
                      <a:lumOff val="80000"/>
                    </a:schemeClr>
                  </a:solidFill>
                </a:endParaRPr>
              </a:p>
            </p:txBody>
          </p:sp>
          <p:grpSp>
            <p:nvGrpSpPr>
              <p:cNvPr id="32" name="Groeperen 9"/>
              <p:cNvGrpSpPr>
                <a:grpSpLocks/>
              </p:cNvGrpSpPr>
              <p:nvPr/>
            </p:nvGrpSpPr>
            <p:grpSpPr bwMode="auto">
              <a:xfrm>
                <a:off x="5209115" y="3867188"/>
                <a:ext cx="4184349" cy="2892627"/>
                <a:chOff x="5179350" y="3867189"/>
                <a:chExt cx="4184349" cy="2892627"/>
              </a:xfrm>
            </p:grpSpPr>
            <p:sp>
              <p:nvSpPr>
                <p:cNvPr id="38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179350" y="6123748"/>
                  <a:ext cx="1760945" cy="6360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190500" indent="-1905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pPr algn="r"/>
                  <a:r>
                    <a:rPr lang="nl-NL" sz="3200">
                      <a:solidFill>
                        <a:srgbClr val="183CC7"/>
                      </a:solidFill>
                      <a:latin typeface="Brewery LT" charset="0"/>
                    </a:rPr>
                    <a:t>Zij-kant</a:t>
                  </a:r>
                  <a:endParaRPr lang="nl-NL" sz="3200">
                    <a:solidFill>
                      <a:srgbClr val="091543"/>
                    </a:solidFill>
                    <a:latin typeface="Brewery LT" charset="0"/>
                  </a:endParaRPr>
                </a:p>
              </p:txBody>
            </p:sp>
            <p:grpSp>
              <p:nvGrpSpPr>
                <p:cNvPr id="39" name="Groeperen 176"/>
                <p:cNvGrpSpPr>
                  <a:grpSpLocks/>
                </p:cNvGrpSpPr>
                <p:nvPr/>
              </p:nvGrpSpPr>
              <p:grpSpPr bwMode="auto">
                <a:xfrm>
                  <a:off x="6926633" y="3867189"/>
                  <a:ext cx="2437066" cy="2851425"/>
                  <a:chOff x="460194" y="645571"/>
                  <a:chExt cx="2437066" cy="2851425"/>
                </a:xfrm>
              </p:grpSpPr>
              <p:grpSp>
                <p:nvGrpSpPr>
                  <p:cNvPr id="40" name="Groeperen 177"/>
                  <p:cNvGrpSpPr>
                    <a:grpSpLocks/>
                  </p:cNvGrpSpPr>
                  <p:nvPr/>
                </p:nvGrpSpPr>
                <p:grpSpPr bwMode="auto">
                  <a:xfrm>
                    <a:off x="460194" y="645571"/>
                    <a:ext cx="2437066" cy="2224219"/>
                    <a:chOff x="460194" y="645571"/>
                    <a:chExt cx="1625522" cy="1580943"/>
                  </a:xfrm>
                </p:grpSpPr>
                <p:grpSp>
                  <p:nvGrpSpPr>
                    <p:cNvPr id="42" name="Groeperen 27"/>
                    <p:cNvGrpSpPr/>
                    <p:nvPr/>
                  </p:nvGrpSpPr>
                  <p:grpSpPr bwMode="auto">
                    <a:xfrm>
                      <a:off x="460194" y="1940972"/>
                      <a:ext cx="1625522" cy="285542"/>
                      <a:chOff x="6680200" y="254001"/>
                      <a:chExt cx="1625600" cy="285542"/>
                    </a:xfrm>
                    <a:noFill/>
                  </p:grpSpPr>
                  <p:sp>
                    <p:nvSpPr>
                      <p:cNvPr id="58" name="Rechthoek 57"/>
                      <p:cNvSpPr/>
                      <p:nvPr/>
                    </p:nvSpPr>
                    <p:spPr bwMode="auto">
                      <a:xfrm>
                        <a:off x="6680200" y="254001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9" name="Rechthoek 58"/>
                      <p:cNvSpPr/>
                      <p:nvPr/>
                    </p:nvSpPr>
                    <p:spPr bwMode="auto">
                      <a:xfrm>
                        <a:off x="7086600" y="254001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0" name="Rechthoek 59"/>
                      <p:cNvSpPr/>
                      <p:nvPr/>
                    </p:nvSpPr>
                    <p:spPr bwMode="auto">
                      <a:xfrm>
                        <a:off x="7493000" y="254001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61" name="Rechthoek 60"/>
                      <p:cNvSpPr/>
                      <p:nvPr/>
                    </p:nvSpPr>
                    <p:spPr bwMode="auto">
                      <a:xfrm>
                        <a:off x="7899400" y="254001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3" name="Groeperen 28"/>
                    <p:cNvGrpSpPr/>
                    <p:nvPr/>
                  </p:nvGrpSpPr>
                  <p:grpSpPr bwMode="auto">
                    <a:xfrm>
                      <a:off x="460194" y="1509171"/>
                      <a:ext cx="1625522" cy="285542"/>
                      <a:chOff x="6680200" y="254000"/>
                      <a:chExt cx="1625600" cy="285542"/>
                    </a:xfrm>
                    <a:noFill/>
                  </p:grpSpPr>
                  <p:sp>
                    <p:nvSpPr>
                      <p:cNvPr id="54" name="Rechthoek 53"/>
                      <p:cNvSpPr/>
                      <p:nvPr/>
                    </p:nvSpPr>
                    <p:spPr bwMode="auto">
                      <a:xfrm>
                        <a:off x="6680200" y="254000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5" name="Rechthoek 54"/>
                      <p:cNvSpPr/>
                      <p:nvPr/>
                    </p:nvSpPr>
                    <p:spPr bwMode="auto">
                      <a:xfrm>
                        <a:off x="7086600" y="254000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6" name="Rechthoek 55"/>
                      <p:cNvSpPr/>
                      <p:nvPr/>
                    </p:nvSpPr>
                    <p:spPr bwMode="auto">
                      <a:xfrm>
                        <a:off x="7493000" y="254000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7" name="Rechthoek 56"/>
                      <p:cNvSpPr/>
                      <p:nvPr/>
                    </p:nvSpPr>
                    <p:spPr bwMode="auto">
                      <a:xfrm>
                        <a:off x="7899400" y="254000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4" name="Groeperen 33"/>
                    <p:cNvGrpSpPr/>
                    <p:nvPr/>
                  </p:nvGrpSpPr>
                  <p:grpSpPr bwMode="auto">
                    <a:xfrm>
                      <a:off x="460194" y="1077372"/>
                      <a:ext cx="1625522" cy="285542"/>
                      <a:chOff x="6680200" y="254001"/>
                      <a:chExt cx="1625600" cy="285542"/>
                    </a:xfrm>
                    <a:solidFill>
                      <a:schemeClr val="bg1"/>
                    </a:solidFill>
                  </p:grpSpPr>
                  <p:sp>
                    <p:nvSpPr>
                      <p:cNvPr id="50" name="Rechthoek 49"/>
                      <p:cNvSpPr/>
                      <p:nvPr/>
                    </p:nvSpPr>
                    <p:spPr bwMode="auto">
                      <a:xfrm>
                        <a:off x="6680200" y="254001"/>
                        <a:ext cx="406400" cy="285542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1" name="Rechthoek 50"/>
                      <p:cNvSpPr/>
                      <p:nvPr/>
                    </p:nvSpPr>
                    <p:spPr bwMode="auto">
                      <a:xfrm>
                        <a:off x="7086600" y="254001"/>
                        <a:ext cx="406400" cy="285542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2" name="Rechthoek 51"/>
                      <p:cNvSpPr/>
                      <p:nvPr/>
                    </p:nvSpPr>
                    <p:spPr bwMode="auto">
                      <a:xfrm>
                        <a:off x="7493000" y="254001"/>
                        <a:ext cx="406400" cy="285542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53" name="Rechthoek 52"/>
                      <p:cNvSpPr/>
                      <p:nvPr/>
                    </p:nvSpPr>
                    <p:spPr bwMode="auto">
                      <a:xfrm>
                        <a:off x="7899400" y="254001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45" name="Groeperen 38"/>
                    <p:cNvGrpSpPr/>
                    <p:nvPr/>
                  </p:nvGrpSpPr>
                  <p:grpSpPr bwMode="auto">
                    <a:xfrm>
                      <a:off x="460194" y="645571"/>
                      <a:ext cx="1625522" cy="285542"/>
                      <a:chOff x="6680200" y="254000"/>
                      <a:chExt cx="1625600" cy="285542"/>
                    </a:xfrm>
                    <a:solidFill>
                      <a:schemeClr val="bg1"/>
                    </a:solidFill>
                  </p:grpSpPr>
                  <p:sp>
                    <p:nvSpPr>
                      <p:cNvPr id="46" name="Rechthoek 45"/>
                      <p:cNvSpPr/>
                      <p:nvPr/>
                    </p:nvSpPr>
                    <p:spPr bwMode="auto">
                      <a:xfrm>
                        <a:off x="6680200" y="254000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7" name="Rechthoek 46"/>
                      <p:cNvSpPr/>
                      <p:nvPr/>
                    </p:nvSpPr>
                    <p:spPr bwMode="auto">
                      <a:xfrm>
                        <a:off x="7086600" y="254000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8" name="Rechthoek 47"/>
                      <p:cNvSpPr/>
                      <p:nvPr/>
                    </p:nvSpPr>
                    <p:spPr bwMode="auto">
                      <a:xfrm>
                        <a:off x="7493000" y="254000"/>
                        <a:ext cx="406400" cy="285542"/>
                      </a:xfrm>
                      <a:prstGeom prst="rect">
                        <a:avLst/>
                      </a:prstGeom>
                      <a:no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49" name="Rechthoek 48"/>
                      <p:cNvSpPr/>
                      <p:nvPr/>
                    </p:nvSpPr>
                    <p:spPr bwMode="auto">
                      <a:xfrm>
                        <a:off x="7899400" y="254000"/>
                        <a:ext cx="406400" cy="285542"/>
                      </a:xfrm>
                      <a:prstGeom prst="rect">
                        <a:avLst/>
                      </a:prstGeom>
                      <a:grpFill/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>
                        <a:spAutoFit/>
                      </a:bodyPr>
                      <a:lstStyle/>
                      <a:p>
                        <a:pPr>
                          <a:defRPr/>
                        </a:pPr>
                        <a:endParaRPr lang="nl-NL">
                          <a:latin typeface="Optima" pitchFamily="-111" charset="0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41" name="Tekstvak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2373" y="2994837"/>
                    <a:ext cx="2352008" cy="50215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Optima" charset="0"/>
                        <a:ea typeface="ＭＳ Ｐゴシック" charset="0"/>
                        <a:cs typeface="ＭＳ Ｐゴシック" charset="0"/>
                      </a:defRPr>
                    </a:lvl9pPr>
                  </a:lstStyle>
                  <a:p>
                    <a:r>
                      <a:rPr lang="nl-NL"/>
                      <a:t>a      b     c     d </a:t>
                    </a:r>
                  </a:p>
                </p:txBody>
              </p:sp>
            </p:grpSp>
          </p:grpSp>
          <p:grpSp>
            <p:nvGrpSpPr>
              <p:cNvPr id="33" name="Groeperen 238"/>
              <p:cNvGrpSpPr>
                <a:grpSpLocks/>
              </p:cNvGrpSpPr>
              <p:nvPr/>
            </p:nvGrpSpPr>
            <p:grpSpPr bwMode="auto">
              <a:xfrm>
                <a:off x="9350363" y="3991887"/>
                <a:ext cx="347568" cy="2230803"/>
                <a:chOff x="297665" y="505979"/>
                <a:chExt cx="347568" cy="2230803"/>
              </a:xfrm>
            </p:grpSpPr>
            <p:sp>
              <p:nvSpPr>
                <p:cNvPr id="34" name="Tekstvak 239"/>
                <p:cNvSpPr txBox="1">
                  <a:spLocks noChangeArrowheads="1"/>
                </p:cNvSpPr>
                <p:nvPr/>
              </p:nvSpPr>
              <p:spPr bwMode="auto">
                <a:xfrm>
                  <a:off x="297665" y="505979"/>
                  <a:ext cx="334078" cy="40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nl-NL" sz="1800"/>
                    <a:t>1</a:t>
                  </a:r>
                </a:p>
              </p:txBody>
            </p:sp>
            <p:sp>
              <p:nvSpPr>
                <p:cNvPr id="35" name="Tekstvak 240"/>
                <p:cNvSpPr txBox="1">
                  <a:spLocks noChangeArrowheads="1"/>
                </p:cNvSpPr>
                <p:nvPr/>
              </p:nvSpPr>
              <p:spPr bwMode="auto">
                <a:xfrm>
                  <a:off x="311155" y="1144515"/>
                  <a:ext cx="334078" cy="40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nl-NL" sz="1800"/>
                    <a:t>2</a:t>
                  </a:r>
                </a:p>
              </p:txBody>
            </p:sp>
            <p:sp>
              <p:nvSpPr>
                <p:cNvPr id="36" name="Tekstvak 241"/>
                <p:cNvSpPr txBox="1">
                  <a:spLocks noChangeArrowheads="1"/>
                </p:cNvSpPr>
                <p:nvPr/>
              </p:nvSpPr>
              <p:spPr bwMode="auto">
                <a:xfrm>
                  <a:off x="304801" y="1746123"/>
                  <a:ext cx="320293" cy="40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nl-NL" sz="1800"/>
                    <a:t>3</a:t>
                  </a:r>
                </a:p>
              </p:txBody>
            </p:sp>
            <p:sp>
              <p:nvSpPr>
                <p:cNvPr id="37" name="Tekstvak 242"/>
                <p:cNvSpPr txBox="1">
                  <a:spLocks noChangeArrowheads="1"/>
                </p:cNvSpPr>
                <p:nvPr/>
              </p:nvSpPr>
              <p:spPr bwMode="auto">
                <a:xfrm>
                  <a:off x="318291" y="2335055"/>
                  <a:ext cx="320293" cy="40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Optima" charset="0"/>
                      <a:ea typeface="ＭＳ Ｐゴシック" charset="0"/>
                      <a:cs typeface="ＭＳ Ｐゴシック" charset="0"/>
                    </a:defRPr>
                  </a:lvl9pPr>
                </a:lstStyle>
                <a:p>
                  <a:r>
                    <a:rPr lang="nl-NL" sz="1800"/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172341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268413"/>
            <a:ext cx="8169275" cy="571500"/>
          </a:xfrm>
        </p:spPr>
        <p:txBody>
          <a:bodyPr/>
          <a:lstStyle/>
          <a:p>
            <a:pPr eaLnBrk="1" hangingPunct="1"/>
            <a:r>
              <a:rPr lang="nl-NL">
                <a:latin typeface="Verdana" charset="0"/>
              </a:rPr>
              <a:t>Moraal van het verhaal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6" y="1798638"/>
            <a:ext cx="8548687" cy="4354512"/>
          </a:xfrm>
        </p:spPr>
        <p:txBody>
          <a:bodyPr>
            <a:normAutofit fontScale="77500" lnSpcReduction="20000"/>
          </a:bodyPr>
          <a:lstStyle/>
          <a:p>
            <a:pPr marL="266700" indent="-266700" eaLnBrk="1" hangingPunct="1">
              <a:lnSpc>
                <a:spcPct val="80000"/>
              </a:lnSpc>
              <a:defRPr/>
            </a:pPr>
            <a:endParaRPr lang="nl-NL" sz="1600" dirty="0">
              <a:latin typeface="Verdana" charset="0"/>
            </a:endParaRPr>
          </a:p>
          <a:p>
            <a:pPr marL="266700" indent="-266700" eaLnBrk="1" hangingPunct="1">
              <a:lnSpc>
                <a:spcPct val="80000"/>
              </a:lnSpc>
              <a:defRPr/>
            </a:pPr>
            <a:endParaRPr lang="nl-NL" dirty="0">
              <a:solidFill>
                <a:srgbClr val="000099"/>
              </a:solidFill>
              <a:latin typeface="Verdana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nl-NL" dirty="0">
                <a:solidFill>
                  <a:srgbClr val="000099"/>
                </a:solidFill>
                <a:latin typeface="Agrofont" charset="0"/>
              </a:rPr>
              <a:t>Heb </a:t>
            </a:r>
            <a:r>
              <a:rPr lang="nl-NL" dirty="0" smtClean="0">
                <a:solidFill>
                  <a:srgbClr val="000099"/>
                </a:solidFill>
                <a:latin typeface="Agrofont" charset="0"/>
              </a:rPr>
              <a:t>geduld</a:t>
            </a:r>
            <a:br>
              <a:rPr lang="nl-NL" dirty="0" smtClean="0">
                <a:solidFill>
                  <a:srgbClr val="000099"/>
                </a:solidFill>
                <a:latin typeface="Agrofont" charset="0"/>
              </a:rPr>
            </a:br>
            <a:endParaRPr lang="nl-NL" dirty="0">
              <a:solidFill>
                <a:srgbClr val="000099"/>
              </a:solidFill>
              <a:latin typeface="Agrofont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nl-NL" dirty="0">
                <a:solidFill>
                  <a:srgbClr val="000099"/>
                </a:solidFill>
                <a:latin typeface="Agrofont" charset="0"/>
              </a:rPr>
              <a:t>Beweeg mee </a:t>
            </a:r>
            <a:r>
              <a:rPr lang="nl-NL" dirty="0" smtClean="0">
                <a:solidFill>
                  <a:srgbClr val="000099"/>
                </a:solidFill>
                <a:latin typeface="Agrofont" charset="0"/>
              </a:rPr>
              <a:t/>
            </a:r>
            <a:br>
              <a:rPr lang="nl-NL" dirty="0" smtClean="0">
                <a:solidFill>
                  <a:srgbClr val="000099"/>
                </a:solidFill>
                <a:latin typeface="Agrofont" charset="0"/>
              </a:rPr>
            </a:br>
            <a:endParaRPr lang="nl-NL" dirty="0">
              <a:solidFill>
                <a:srgbClr val="000099"/>
              </a:solidFill>
              <a:latin typeface="Agrofont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nl-NL" dirty="0">
                <a:solidFill>
                  <a:srgbClr val="000099"/>
                </a:solidFill>
                <a:latin typeface="Agrofont" charset="0"/>
              </a:rPr>
              <a:t>Toon </a:t>
            </a:r>
            <a:r>
              <a:rPr lang="nl-NL" dirty="0" smtClean="0">
                <a:solidFill>
                  <a:srgbClr val="000099"/>
                </a:solidFill>
                <a:latin typeface="Agrofont" charset="0"/>
              </a:rPr>
              <a:t>lef</a:t>
            </a:r>
            <a:br>
              <a:rPr lang="nl-NL" dirty="0" smtClean="0">
                <a:solidFill>
                  <a:srgbClr val="000099"/>
                </a:solidFill>
                <a:latin typeface="Agrofont" charset="0"/>
              </a:rPr>
            </a:br>
            <a:endParaRPr lang="nl-NL" dirty="0">
              <a:solidFill>
                <a:srgbClr val="000099"/>
              </a:solidFill>
              <a:latin typeface="Agrofont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nl-NL" dirty="0">
                <a:solidFill>
                  <a:srgbClr val="000099"/>
                </a:solidFill>
                <a:latin typeface="Agrofont" charset="0"/>
              </a:rPr>
              <a:t>Focus op </a:t>
            </a:r>
            <a:r>
              <a:rPr lang="nl-NL" dirty="0" smtClean="0">
                <a:solidFill>
                  <a:srgbClr val="000099"/>
                </a:solidFill>
                <a:latin typeface="Agrofont" charset="0"/>
              </a:rPr>
              <a:t>cultuur</a:t>
            </a:r>
            <a:br>
              <a:rPr lang="nl-NL" dirty="0" smtClean="0">
                <a:solidFill>
                  <a:srgbClr val="000099"/>
                </a:solidFill>
                <a:latin typeface="Agrofont" charset="0"/>
              </a:rPr>
            </a:br>
            <a:endParaRPr lang="nl-NL" dirty="0">
              <a:solidFill>
                <a:srgbClr val="000099"/>
              </a:solidFill>
              <a:latin typeface="Agrofont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nl-NL" dirty="0" smtClean="0">
                <a:solidFill>
                  <a:srgbClr val="000099"/>
                </a:solidFill>
                <a:latin typeface="Agrofont" charset="0"/>
              </a:rPr>
              <a:t>Reflecteer</a:t>
            </a:r>
            <a:br>
              <a:rPr lang="nl-NL" dirty="0" smtClean="0">
                <a:solidFill>
                  <a:srgbClr val="000099"/>
                </a:solidFill>
                <a:latin typeface="Agrofont" charset="0"/>
              </a:rPr>
            </a:br>
            <a:endParaRPr lang="nl-NL" dirty="0">
              <a:solidFill>
                <a:srgbClr val="000099"/>
              </a:solidFill>
              <a:latin typeface="Agrofont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nl-NL" dirty="0">
                <a:solidFill>
                  <a:srgbClr val="000099"/>
                </a:solidFill>
                <a:latin typeface="Agrofont" charset="0"/>
              </a:rPr>
              <a:t>Houd vol!</a:t>
            </a:r>
          </a:p>
          <a:p>
            <a:pPr marL="342900" indent="-342900" eaLnBrk="1" hangingPunct="1">
              <a:lnSpc>
                <a:spcPct val="80000"/>
              </a:lnSpc>
              <a:buFont typeface="+mj-lt"/>
              <a:buAutoNum type="arabicPeriod"/>
              <a:defRPr/>
            </a:pPr>
            <a:endParaRPr lang="nl-NL" dirty="0">
              <a:solidFill>
                <a:srgbClr val="0000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4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Blok 1: positie kiezen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 is de temperatuur</a:t>
            </a:r>
          </a:p>
          <a:p>
            <a:r>
              <a:rPr lang="nl-NL" dirty="0" smtClean="0"/>
              <a:t>Hoe denken de deelnemers over dit thema?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77889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>
          <a:xfrm flipV="1">
            <a:off x="415928" y="2599768"/>
            <a:ext cx="8308975" cy="45719"/>
          </a:xfrm>
        </p:spPr>
        <p:txBody>
          <a:bodyPr/>
          <a:lstStyle/>
          <a:p>
            <a:endParaRPr lang="nl-NL" dirty="0">
              <a:latin typeface="Brewery LT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4721805"/>
              </p:ext>
            </p:extLst>
          </p:nvPr>
        </p:nvGraphicFramePr>
        <p:xfrm>
          <a:off x="356611" y="2329836"/>
          <a:ext cx="8508430" cy="4241800"/>
        </p:xfrm>
        <a:graphic>
          <a:graphicData uri="http://schemas.openxmlformats.org/presentationml/2006/ole">
            <p:oleObj spid="_x0000_s6150" name="Document" r:id="rId3" imgW="17320635" imgH="10158730" progId="Word.Document.12">
              <p:link updateAutomatic="1"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434976" y="1384137"/>
            <a:ext cx="6839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solidFill>
                  <a:prstClr val="white"/>
                </a:solidFill>
                <a:latin typeface="Brewery LT" charset="0"/>
                <a:ea typeface="ＭＳ Ｐゴシック" charset="0"/>
                <a:cs typeface="ＭＳ Ｐゴシック" charset="0"/>
              </a:rPr>
              <a:t>Creatielemniscaat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96011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412875"/>
            <a:ext cx="7772400" cy="112704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>
                <a:latin typeface="Verdana" charset="0"/>
              </a:rPr>
              <a:t>Programmatisch Creëren bij het Rijk</a:t>
            </a:r>
            <a:endParaRPr lang="nl-NL" sz="3600" dirty="0" smtClean="0">
              <a:latin typeface="Agrofont" charset="0"/>
              <a:cs typeface="+mj-cs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78396"/>
            <a:ext cx="7772400" cy="3746500"/>
          </a:xfrm>
        </p:spPr>
        <p:txBody>
          <a:bodyPr/>
          <a:lstStyle/>
          <a:p>
            <a:pPr eaLnBrk="1" hangingPunct="1">
              <a:defRPr/>
            </a:pPr>
            <a:r>
              <a:rPr lang="nl-NL" dirty="0" smtClean="0">
                <a:latin typeface="Agrofont" charset="0"/>
                <a:cs typeface="+mn-cs"/>
              </a:rPr>
              <a:t>Wat is Programmatisch Creëren?</a:t>
            </a:r>
          </a:p>
          <a:p>
            <a:pPr eaLnBrk="1" hangingPunct="1">
              <a:defRPr/>
            </a:pPr>
            <a:r>
              <a:rPr lang="nl-NL" dirty="0" smtClean="0">
                <a:latin typeface="Agrofont" charset="0"/>
              </a:rPr>
              <a:t>Wat hebben we gedaan bij LNV/EZ?</a:t>
            </a:r>
          </a:p>
          <a:p>
            <a:pPr eaLnBrk="1" hangingPunct="1">
              <a:defRPr/>
            </a:pPr>
            <a:r>
              <a:rPr lang="nl-NL" dirty="0" smtClean="0">
                <a:latin typeface="Agrofont" charset="0"/>
                <a:cs typeface="+mn-cs"/>
              </a:rPr>
              <a:t>Wat hebben er van geleerd (succesfactoren en valkuilen)?</a:t>
            </a:r>
          </a:p>
          <a:p>
            <a:pPr eaLnBrk="1" hangingPunct="1">
              <a:defRPr/>
            </a:pPr>
            <a:endParaRPr lang="nl-NL" dirty="0">
              <a:latin typeface="Agrofont" charset="0"/>
            </a:endParaRPr>
          </a:p>
          <a:p>
            <a:pPr marL="0" indent="0" eaLnBrk="1" hangingPunct="1">
              <a:buNone/>
              <a:defRPr/>
            </a:pPr>
            <a:endParaRPr lang="nl-NL" dirty="0" smtClean="0">
              <a:latin typeface="Agrofont" charset="0"/>
              <a:cs typeface="+mn-cs"/>
            </a:endParaRPr>
          </a:p>
          <a:p>
            <a:pPr eaLnBrk="1" hangingPunct="1">
              <a:defRPr/>
            </a:pPr>
            <a:endParaRPr lang="nl-NL" sz="2800" dirty="0" smtClean="0">
              <a:latin typeface="Agrofont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015428"/>
      </p:ext>
    </p:extLst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43835" y="1536700"/>
            <a:ext cx="7036101" cy="4572000"/>
          </a:xfrm>
        </p:spPr>
        <p:txBody>
          <a:bodyPr>
            <a:normAutofit fontScale="85000" lnSpcReduction="20000"/>
          </a:bodyPr>
          <a:lstStyle/>
          <a:p>
            <a:pPr marL="381000" indent="-381000" eaLnBrk="1" hangingPunct="1">
              <a:lnSpc>
                <a:spcPct val="90000"/>
              </a:lnSpc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Onze visie is gebaseerd op de overtuiging</a:t>
            </a:r>
          </a:p>
          <a:p>
            <a:pPr marL="381000" indent="-381000" eaLnBrk="1" hangingPunct="1">
              <a:lnSpc>
                <a:spcPct val="90000"/>
              </a:lnSpc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dat mensen:</a:t>
            </a:r>
          </a:p>
          <a:p>
            <a:pPr marL="381000" indent="-381000" eaLnBrk="1" hangingPunct="1">
              <a:lnSpc>
                <a:spcPct val="90000"/>
              </a:lnSpc>
              <a:tabLst>
                <a:tab pos="381000" algn="l"/>
              </a:tabLst>
            </a:pPr>
            <a:endParaRPr lang="nl-NL" sz="2400">
              <a:latin typeface="Brewery LT" charset="0"/>
              <a:ea typeface="ＭＳ Ｐゴシック" charset="0"/>
              <a:cs typeface="ＭＳ Ｐゴシック" charset="0"/>
            </a:endParaRPr>
          </a:p>
          <a:p>
            <a:pPr marL="381000" indent="-381000" eaLnBrk="1" hangingPunct="1">
              <a:lnSpc>
                <a:spcPct val="120000"/>
              </a:lnSpc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-	hun creërend vermogen zinvol willen inzetten ten bate van hun organisatie</a:t>
            </a:r>
          </a:p>
          <a:p>
            <a:pPr marL="381000" indent="-381000" eaLnBrk="1" hangingPunct="1">
              <a:lnSpc>
                <a:spcPct val="120000"/>
              </a:lnSpc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-	in staat zijn verantwoordelijkheid te nemen</a:t>
            </a:r>
          </a:p>
          <a:p>
            <a:pPr marL="381000" indent="-381000" eaLnBrk="1" hangingPunct="1">
              <a:lnSpc>
                <a:spcPct val="120000"/>
              </a:lnSpc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-	zichzelf kunnen motiveren</a:t>
            </a:r>
          </a:p>
          <a:p>
            <a:pPr marL="381000" indent="-381000" eaLnBrk="1" hangingPunct="1">
              <a:lnSpc>
                <a:spcPct val="120000"/>
              </a:lnSpc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-	zich willen ontwikkelen</a:t>
            </a:r>
          </a:p>
          <a:p>
            <a:pPr marL="381000" indent="-381000" eaLnBrk="1" hangingPunct="1">
              <a:lnSpc>
                <a:spcPct val="120000"/>
              </a:lnSpc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-	serieus genomen willen worden.</a:t>
            </a:r>
          </a:p>
          <a:p>
            <a:pPr marL="381000" indent="-381000" eaLnBrk="1" hangingPunct="1">
              <a:lnSpc>
                <a:spcPct val="90000"/>
              </a:lnSpc>
              <a:tabLst>
                <a:tab pos="381000" algn="l"/>
              </a:tabLst>
            </a:pPr>
            <a:endParaRPr lang="nl-NL" sz="2400">
              <a:latin typeface="Brewery L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Rectangle 10"/>
          <p:cNvSpPr>
            <a:spLocks noGrp="1" noChangeArrowheads="1"/>
          </p:cNvSpPr>
          <p:nvPr>
            <p:ph type="title"/>
          </p:nvPr>
        </p:nvSpPr>
        <p:spPr>
          <a:xfrm>
            <a:off x="543834" y="266700"/>
            <a:ext cx="7124053" cy="914400"/>
          </a:xfrm>
        </p:spPr>
        <p:txBody>
          <a:bodyPr/>
          <a:lstStyle/>
          <a:p>
            <a:pPr eaLnBrk="1" hangingPunct="1"/>
            <a:r>
              <a:rPr lang="nl-NL">
                <a:latin typeface="Brewery LT" charset="0"/>
                <a:ea typeface="ＭＳ Ｐゴシック" charset="0"/>
                <a:cs typeface="ＭＳ Ｐゴシック" charset="0"/>
              </a:rPr>
              <a:t>Ons mensbeeld</a:t>
            </a:r>
          </a:p>
        </p:txBody>
      </p:sp>
    </p:spTree>
    <p:extLst>
      <p:ext uri="{BB962C8B-B14F-4D97-AF65-F5344CB8AC3E}">
        <p14:creationId xmlns:p14="http://schemas.microsoft.com/office/powerpoint/2010/main" xmlns="" val="300285893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163" y="1676400"/>
            <a:ext cx="7036101" cy="45720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De wereld zien als </a:t>
            </a:r>
            <a:r>
              <a:rPr lang="nl-NL" sz="2400" i="1">
                <a:latin typeface="Brewery LT" charset="0"/>
                <a:ea typeface="ＭＳ Ｐゴシック" charset="0"/>
                <a:cs typeface="ＭＳ Ｐゴシック" charset="0"/>
              </a:rPr>
              <a:t>én / </a:t>
            </a:r>
            <a:r>
              <a:rPr lang="nl-NL" altLang="ja-JP" sz="2400" i="1">
                <a:latin typeface="Brewery LT" charset="0"/>
                <a:ea typeface="ＭＳ Ｐゴシック" charset="0"/>
                <a:cs typeface="ＭＳ Ｐゴシック" charset="0"/>
              </a:rPr>
              <a:t>én</a:t>
            </a: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, </a:t>
            </a:r>
          </a:p>
          <a:p>
            <a:pPr marL="0" indent="0" eaLnBrk="1" hangingPunct="1"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niet als </a:t>
            </a:r>
            <a:r>
              <a:rPr lang="nl-NL" sz="2400" i="1">
                <a:latin typeface="Brewery LT" charset="0"/>
                <a:ea typeface="ＭＳ Ｐゴシック" charset="0"/>
                <a:cs typeface="ＭＳ Ｐゴシック" charset="0"/>
              </a:rPr>
              <a:t>óf / </a:t>
            </a:r>
            <a:r>
              <a:rPr lang="nl-NL" altLang="ja-JP" sz="2400" i="1">
                <a:latin typeface="Brewery LT" charset="0"/>
                <a:ea typeface="ＭＳ Ｐゴシック" charset="0"/>
                <a:cs typeface="ＭＳ Ｐゴシック" charset="0"/>
              </a:rPr>
              <a:t>óf</a:t>
            </a:r>
            <a:r>
              <a:rPr lang="nl-NL" sz="2400" i="1">
                <a:latin typeface="Brewery LT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0" indent="0" eaLnBrk="1" hangingPunct="1">
              <a:tabLst>
                <a:tab pos="381000" algn="l"/>
              </a:tabLst>
            </a:pPr>
            <a:endParaRPr lang="nl-NL" sz="2400" i="1">
              <a:latin typeface="Brewery LT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Tx/>
              <a:buChar char="•"/>
              <a:tabLst>
                <a:tab pos="381000" algn="l"/>
              </a:tabLst>
            </a:pPr>
            <a:r>
              <a:rPr lang="nl-NL" sz="2400">
                <a:latin typeface="Brewery LT" charset="0"/>
                <a:ea typeface="ＭＳ Ｐゴシック" charset="0"/>
                <a:cs typeface="ＭＳ Ｐゴシック" charset="0"/>
              </a:rPr>
              <a:t>	</a:t>
            </a: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Mens </a:t>
            </a:r>
            <a:r>
              <a:rPr lang="nl-NL" sz="2000" i="1">
                <a:latin typeface="Brewery LT" charset="0"/>
                <a:ea typeface="ＭＳ Ｐゴシック" charset="0"/>
                <a:cs typeface="ＭＳ Ｐゴシック" charset="0"/>
              </a:rPr>
              <a:t>én</a:t>
            </a: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 zaak</a:t>
            </a:r>
          </a:p>
          <a:p>
            <a:pPr marL="0" indent="0" eaLnBrk="1" hangingPunct="1">
              <a:buFontTx/>
              <a:buChar char="•"/>
              <a:tabLst>
                <a:tab pos="381000" algn="l"/>
              </a:tabLst>
            </a:pP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	Proces </a:t>
            </a:r>
            <a:r>
              <a:rPr lang="nl-NL" sz="2000" i="1">
                <a:latin typeface="Brewery LT" charset="0"/>
                <a:ea typeface="ＭＳ Ｐゴシック" charset="0"/>
                <a:cs typeface="ＭＳ Ｐゴシック" charset="0"/>
              </a:rPr>
              <a:t>én</a:t>
            </a: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 inhoud</a:t>
            </a:r>
          </a:p>
          <a:p>
            <a:pPr marL="0" indent="0" eaLnBrk="1" hangingPunct="1">
              <a:buFontTx/>
              <a:buChar char="•"/>
              <a:tabLst>
                <a:tab pos="381000" algn="l"/>
              </a:tabLst>
            </a:pP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	Visie </a:t>
            </a:r>
            <a:r>
              <a:rPr lang="nl-NL" sz="2000" i="1">
                <a:latin typeface="Brewery LT" charset="0"/>
                <a:ea typeface="ＭＳ Ｐゴシック" charset="0"/>
                <a:cs typeface="ＭＳ Ｐゴシック" charset="0"/>
              </a:rPr>
              <a:t>én</a:t>
            </a: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 plan</a:t>
            </a:r>
          </a:p>
          <a:p>
            <a:pPr marL="0" indent="0" eaLnBrk="1" hangingPunct="1">
              <a:buFontTx/>
              <a:buChar char="•"/>
              <a:tabLst>
                <a:tab pos="381000" algn="l"/>
              </a:tabLst>
            </a:pP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	Beeld </a:t>
            </a:r>
            <a:r>
              <a:rPr lang="nl-NL" sz="2000" i="1">
                <a:latin typeface="Brewery LT" charset="0"/>
                <a:ea typeface="ＭＳ Ｐゴシック" charset="0"/>
                <a:cs typeface="ＭＳ Ｐゴシック" charset="0"/>
              </a:rPr>
              <a:t>én</a:t>
            </a: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 vorm</a:t>
            </a:r>
          </a:p>
          <a:p>
            <a:pPr marL="0" indent="0" eaLnBrk="1" hangingPunct="1">
              <a:buFontTx/>
              <a:buChar char="•"/>
              <a:tabLst>
                <a:tab pos="381000" algn="l"/>
              </a:tabLst>
            </a:pP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	Verbinden </a:t>
            </a:r>
            <a:r>
              <a:rPr lang="nl-NL" sz="2000" i="1">
                <a:latin typeface="Brewery LT" charset="0"/>
                <a:ea typeface="ＭＳ Ｐゴシック" charset="0"/>
                <a:cs typeface="ＭＳ Ｐゴシック" charset="0"/>
              </a:rPr>
              <a:t>én</a:t>
            </a: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 beheersen</a:t>
            </a:r>
          </a:p>
          <a:p>
            <a:pPr marL="0" indent="0" eaLnBrk="1" hangingPunct="1">
              <a:buFontTx/>
              <a:buChar char="•"/>
              <a:tabLst>
                <a:tab pos="381000" algn="l"/>
              </a:tabLst>
            </a:pP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	Droom </a:t>
            </a:r>
            <a:r>
              <a:rPr lang="nl-NL" sz="2000" i="1">
                <a:latin typeface="Brewery LT" charset="0"/>
                <a:ea typeface="ＭＳ Ｐゴシック" charset="0"/>
                <a:cs typeface="ＭＳ Ｐゴシック" charset="0"/>
              </a:rPr>
              <a:t>én</a:t>
            </a: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 daad</a:t>
            </a:r>
          </a:p>
          <a:p>
            <a:pPr marL="0" indent="0" eaLnBrk="1" hangingPunct="1">
              <a:buFontTx/>
              <a:buChar char="•"/>
              <a:tabLst>
                <a:tab pos="381000" algn="l"/>
              </a:tabLst>
            </a:pP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   Macht </a:t>
            </a:r>
            <a:r>
              <a:rPr lang="nl-NL" sz="2000" i="1">
                <a:latin typeface="Brewery LT" charset="0"/>
                <a:ea typeface="ＭＳ Ｐゴシック" charset="0"/>
                <a:cs typeface="ＭＳ Ｐゴシック" charset="0"/>
              </a:rPr>
              <a:t>én </a:t>
            </a:r>
            <a:r>
              <a:rPr lang="nl-NL" sz="2000">
                <a:latin typeface="Brewery LT" charset="0"/>
                <a:ea typeface="ＭＳ Ｐゴシック" charset="0"/>
                <a:cs typeface="ＭＳ Ｐゴシック" charset="0"/>
              </a:rPr>
              <a:t>Liefde</a:t>
            </a:r>
            <a:endParaRPr lang="nl-NL" sz="2400">
              <a:latin typeface="Brewery L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36" y="266700"/>
            <a:ext cx="7673748" cy="876300"/>
          </a:xfrm>
        </p:spPr>
        <p:txBody>
          <a:bodyPr/>
          <a:lstStyle/>
          <a:p>
            <a:pPr eaLnBrk="1" hangingPunct="1"/>
            <a:r>
              <a:rPr lang="nl-NL">
                <a:latin typeface="Brewery LT" charset="0"/>
                <a:ea typeface="ＭＳ Ｐゴシック" charset="0"/>
                <a:cs typeface="ＭＳ Ｐゴシック" charset="0"/>
              </a:rPr>
              <a:t>Een programma als creatieproces</a:t>
            </a:r>
          </a:p>
        </p:txBody>
      </p:sp>
      <p:grpSp>
        <p:nvGrpSpPr>
          <p:cNvPr id="9219" name="Group 37"/>
          <p:cNvGrpSpPr>
            <a:grpSpLocks/>
          </p:cNvGrpSpPr>
          <p:nvPr/>
        </p:nvGrpSpPr>
        <p:grpSpPr bwMode="auto">
          <a:xfrm>
            <a:off x="4761095" y="1511301"/>
            <a:ext cx="3009400" cy="4713288"/>
            <a:chOff x="3360" y="1392"/>
            <a:chExt cx="2053" cy="2969"/>
          </a:xfrm>
        </p:grpSpPr>
        <p:grpSp>
          <p:nvGrpSpPr>
            <p:cNvPr id="9220" name="Group 27"/>
            <p:cNvGrpSpPr>
              <a:grpSpLocks/>
            </p:cNvGrpSpPr>
            <p:nvPr/>
          </p:nvGrpSpPr>
          <p:grpSpPr bwMode="auto">
            <a:xfrm>
              <a:off x="3360" y="1507"/>
              <a:ext cx="1536" cy="2854"/>
              <a:chOff x="1824" y="919"/>
              <a:chExt cx="1536" cy="2854"/>
            </a:xfrm>
          </p:grpSpPr>
          <p:sp>
            <p:nvSpPr>
              <p:cNvPr id="28700" name="Freeform 28"/>
              <p:cNvSpPr>
                <a:spLocks/>
              </p:cNvSpPr>
              <p:nvPr/>
            </p:nvSpPr>
            <p:spPr bwMode="auto">
              <a:xfrm>
                <a:off x="1824" y="1009"/>
                <a:ext cx="1536" cy="2592"/>
              </a:xfrm>
              <a:custGeom>
                <a:avLst/>
                <a:gdLst/>
                <a:ahLst/>
                <a:cxnLst>
                  <a:cxn ang="0">
                    <a:pos x="2208" y="3168"/>
                  </a:cxn>
                  <a:cxn ang="0">
                    <a:pos x="1296" y="3696"/>
                  </a:cxn>
                  <a:cxn ang="0">
                    <a:pos x="192" y="3264"/>
                  </a:cxn>
                  <a:cxn ang="0">
                    <a:pos x="2448" y="576"/>
                  </a:cxn>
                  <a:cxn ang="0">
                    <a:pos x="240" y="432"/>
                  </a:cxn>
                  <a:cxn ang="0">
                    <a:pos x="2208" y="3168"/>
                  </a:cxn>
                </a:cxnLst>
                <a:rect l="0" t="0" r="r" b="b"/>
                <a:pathLst>
                  <a:path w="2456" h="3783">
                    <a:moveTo>
                      <a:pt x="2208" y="3168"/>
                    </a:moveTo>
                    <a:cubicBezTo>
                      <a:pt x="2384" y="3712"/>
                      <a:pt x="1632" y="3680"/>
                      <a:pt x="1296" y="3696"/>
                    </a:cubicBezTo>
                    <a:cubicBezTo>
                      <a:pt x="960" y="3712"/>
                      <a:pt x="0" y="3783"/>
                      <a:pt x="192" y="3264"/>
                    </a:cubicBezTo>
                    <a:cubicBezTo>
                      <a:pt x="383" y="2744"/>
                      <a:pt x="2440" y="1048"/>
                      <a:pt x="2448" y="576"/>
                    </a:cubicBezTo>
                    <a:cubicBezTo>
                      <a:pt x="2456" y="104"/>
                      <a:pt x="279" y="0"/>
                      <a:pt x="240" y="432"/>
                    </a:cubicBezTo>
                    <a:cubicBezTo>
                      <a:pt x="200" y="863"/>
                      <a:pt x="2032" y="2624"/>
                      <a:pt x="2208" y="3168"/>
                    </a:cubicBezTo>
                    <a:close/>
                  </a:path>
                </a:pathLst>
              </a:custGeom>
              <a:noFill/>
              <a:ln w="57150" cap="flat" cmpd="sng">
                <a:solidFill>
                  <a:srgbClr val="E58324"/>
                </a:solidFill>
                <a:prstDash val="solid"/>
                <a:round/>
                <a:headEnd/>
                <a:tailEnd/>
              </a:ln>
              <a:effectLst>
                <a:outerShdw blurRad="63500" dist="63500" dir="318780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nl-NL">
                  <a:latin typeface="Arial" pitchFamily="-111" charset="0"/>
                  <a:ea typeface="+mn-ea"/>
                  <a:cs typeface="+mn-cs"/>
                </a:endParaRPr>
              </a:p>
            </p:txBody>
          </p:sp>
          <p:sp>
            <p:nvSpPr>
              <p:cNvPr id="9232" name="AutoShape 29"/>
              <p:cNvSpPr>
                <a:spLocks noChangeArrowheads="1"/>
              </p:cNvSpPr>
              <p:nvPr/>
            </p:nvSpPr>
            <p:spPr bwMode="auto">
              <a:xfrm rot="14156163">
                <a:off x="2126" y="1628"/>
                <a:ext cx="329" cy="501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33" name="AutoShape 30"/>
              <p:cNvSpPr>
                <a:spLocks noChangeArrowheads="1"/>
              </p:cNvSpPr>
              <p:nvPr/>
            </p:nvSpPr>
            <p:spPr bwMode="auto">
              <a:xfrm rot="10820349" flipH="1">
                <a:off x="2462" y="919"/>
                <a:ext cx="329" cy="462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34" name="AutoShape 31"/>
              <p:cNvSpPr>
                <a:spLocks noChangeArrowheads="1"/>
              </p:cNvSpPr>
              <p:nvPr/>
            </p:nvSpPr>
            <p:spPr bwMode="auto">
              <a:xfrm rot="7607414">
                <a:off x="2905" y="1643"/>
                <a:ext cx="329" cy="501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35" name="AutoShape 32"/>
              <p:cNvSpPr>
                <a:spLocks noChangeArrowheads="1"/>
              </p:cNvSpPr>
              <p:nvPr/>
            </p:nvSpPr>
            <p:spPr bwMode="auto">
              <a:xfrm rot="10820349" flipH="1">
                <a:off x="2463" y="3311"/>
                <a:ext cx="329" cy="462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36" name="AutoShape 33"/>
              <p:cNvSpPr>
                <a:spLocks noChangeArrowheads="1"/>
              </p:cNvSpPr>
              <p:nvPr/>
            </p:nvSpPr>
            <p:spPr bwMode="auto">
              <a:xfrm rot="14156163">
                <a:off x="2857" y="2603"/>
                <a:ext cx="329" cy="501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9237" name="AutoShape 34"/>
              <p:cNvSpPr>
                <a:spLocks noChangeArrowheads="1"/>
              </p:cNvSpPr>
              <p:nvPr/>
            </p:nvSpPr>
            <p:spPr bwMode="auto">
              <a:xfrm rot="7607414">
                <a:off x="2041" y="2603"/>
                <a:ext cx="329" cy="501"/>
              </a:xfrm>
              <a:prstGeom prst="leftArrow">
                <a:avLst>
                  <a:gd name="adj1" fmla="val 50000"/>
                  <a:gd name="adj2" fmla="val 25000"/>
                </a:avLst>
              </a:prstGeom>
              <a:solidFill>
                <a:srgbClr val="FDD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9221" name="Group 36"/>
            <p:cNvGrpSpPr>
              <a:grpSpLocks/>
            </p:cNvGrpSpPr>
            <p:nvPr/>
          </p:nvGrpSpPr>
          <p:grpSpPr bwMode="auto">
            <a:xfrm>
              <a:off x="3362" y="1392"/>
              <a:ext cx="2051" cy="2544"/>
              <a:chOff x="3362" y="1392"/>
              <a:chExt cx="2051" cy="2544"/>
            </a:xfrm>
          </p:grpSpPr>
          <p:sp>
            <p:nvSpPr>
              <p:cNvPr id="9222" name="Text Box 5"/>
              <p:cNvSpPr txBox="1">
                <a:spLocks noChangeArrowheads="1"/>
              </p:cNvSpPr>
              <p:nvPr/>
            </p:nvSpPr>
            <p:spPr bwMode="auto">
              <a:xfrm>
                <a:off x="4464" y="2832"/>
                <a:ext cx="94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l-NL" sz="1400">
                    <a:solidFill>
                      <a:srgbClr val="1C1E65"/>
                    </a:solidFill>
                    <a:latin typeface="Brewery LT" charset="0"/>
                  </a:rPr>
                  <a:t>Samenhang</a:t>
                </a:r>
                <a:endParaRPr lang="nl-NL" sz="1400">
                  <a:solidFill>
                    <a:srgbClr val="1C1E65"/>
                  </a:solidFill>
                  <a:latin typeface="Brewery LT Medium" charset="0"/>
                </a:endParaRPr>
              </a:p>
            </p:txBody>
          </p:sp>
          <p:sp>
            <p:nvSpPr>
              <p:cNvPr id="9223" name="Text Box 6"/>
              <p:cNvSpPr txBox="1">
                <a:spLocks noChangeArrowheads="1"/>
              </p:cNvSpPr>
              <p:nvPr/>
            </p:nvSpPr>
            <p:spPr bwMode="auto">
              <a:xfrm>
                <a:off x="3696" y="3744"/>
                <a:ext cx="91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nl-NL" sz="1400">
                    <a:solidFill>
                      <a:srgbClr val="CD0921"/>
                    </a:solidFill>
                    <a:latin typeface="Brewery LT" charset="0"/>
                  </a:rPr>
                  <a:t>Visualisatie</a:t>
                </a:r>
                <a:endParaRPr lang="nl-NL" sz="1400">
                  <a:solidFill>
                    <a:srgbClr val="CD0921"/>
                  </a:solidFill>
                  <a:latin typeface="Brewery LT Medium" charset="0"/>
                </a:endParaRPr>
              </a:p>
            </p:txBody>
          </p:sp>
          <p:sp>
            <p:nvSpPr>
              <p:cNvPr id="9224" name="Rectangle 7"/>
              <p:cNvSpPr>
                <a:spLocks noChangeArrowheads="1"/>
              </p:cNvSpPr>
              <p:nvPr/>
            </p:nvSpPr>
            <p:spPr bwMode="auto">
              <a:xfrm>
                <a:off x="3870" y="1392"/>
                <a:ext cx="66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nl-NL" sz="1400">
                    <a:solidFill>
                      <a:srgbClr val="CD0921"/>
                    </a:solidFill>
                    <a:latin typeface="Brewery LT" charset="0"/>
                  </a:rPr>
                  <a:t>Realisatie</a:t>
                </a:r>
                <a:endParaRPr lang="nl-NL" sz="1400">
                  <a:solidFill>
                    <a:srgbClr val="CD0921"/>
                  </a:solidFill>
                  <a:latin typeface="Brewery LT Medium" charset="0"/>
                </a:endParaRPr>
              </a:p>
            </p:txBody>
          </p:sp>
          <p:sp>
            <p:nvSpPr>
              <p:cNvPr id="9225" name="Text Box 8"/>
              <p:cNvSpPr txBox="1">
                <a:spLocks noChangeArrowheads="1"/>
              </p:cNvSpPr>
              <p:nvPr/>
            </p:nvSpPr>
            <p:spPr bwMode="auto">
              <a:xfrm>
                <a:off x="3362" y="2832"/>
                <a:ext cx="49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l-NL" sz="1400">
                    <a:solidFill>
                      <a:srgbClr val="1C1E65"/>
                    </a:solidFill>
                    <a:latin typeface="Brewery LT" charset="0"/>
                  </a:rPr>
                  <a:t>Balans</a:t>
                </a:r>
                <a:endParaRPr lang="nl-NL" sz="1400">
                  <a:solidFill>
                    <a:srgbClr val="1C1E65"/>
                  </a:solidFill>
                  <a:latin typeface="Brewery LT Medium" charset="0"/>
                </a:endParaRPr>
              </a:p>
            </p:txBody>
          </p:sp>
          <p:sp>
            <p:nvSpPr>
              <p:cNvPr id="9226" name="AutoShape 22"/>
              <p:cNvSpPr>
                <a:spLocks noChangeArrowheads="1"/>
              </p:cNvSpPr>
              <p:nvPr/>
            </p:nvSpPr>
            <p:spPr bwMode="auto">
              <a:xfrm rot="58492">
                <a:off x="3936" y="2688"/>
                <a:ext cx="515" cy="537"/>
              </a:xfrm>
              <a:prstGeom prst="flowChartOr">
                <a:avLst/>
              </a:prstGeom>
              <a:solidFill>
                <a:srgbClr val="F2B01F">
                  <a:alpha val="50195"/>
                </a:srgbClr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9227" name="Text Box 23"/>
              <p:cNvSpPr txBox="1">
                <a:spLocks noChangeArrowheads="1"/>
              </p:cNvSpPr>
              <p:nvPr/>
            </p:nvSpPr>
            <p:spPr bwMode="auto">
              <a:xfrm>
                <a:off x="3944" y="2768"/>
                <a:ext cx="36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l-NL" sz="1200">
                    <a:solidFill>
                      <a:srgbClr val="1C1E65"/>
                    </a:solidFill>
                    <a:latin typeface="Brewery LT" charset="0"/>
                  </a:rPr>
                  <a:t>Het</a:t>
                </a:r>
                <a:endParaRPr lang="nl-NL" sz="1200">
                  <a:solidFill>
                    <a:srgbClr val="1C1E65"/>
                  </a:solidFill>
                  <a:latin typeface="Brewery LT Medium" charset="0"/>
                </a:endParaRPr>
              </a:p>
            </p:txBody>
          </p:sp>
          <p:sp>
            <p:nvSpPr>
              <p:cNvPr id="9228" name="Text Box 24"/>
              <p:cNvSpPr txBox="1">
                <a:spLocks noChangeArrowheads="1"/>
              </p:cNvSpPr>
              <p:nvPr/>
            </p:nvSpPr>
            <p:spPr bwMode="auto">
              <a:xfrm>
                <a:off x="4176" y="2776"/>
                <a:ext cx="5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l-NL" sz="1200">
                    <a:solidFill>
                      <a:srgbClr val="1C1E65"/>
                    </a:solidFill>
                    <a:latin typeface="Brewery LT Medium" charset="0"/>
                  </a:rPr>
                  <a:t>Wij</a:t>
                </a:r>
              </a:p>
            </p:txBody>
          </p:sp>
          <p:sp>
            <p:nvSpPr>
              <p:cNvPr id="9229" name="Text Box 25"/>
              <p:cNvSpPr txBox="1">
                <a:spLocks noChangeArrowheads="1"/>
              </p:cNvSpPr>
              <p:nvPr/>
            </p:nvSpPr>
            <p:spPr bwMode="auto">
              <a:xfrm>
                <a:off x="3977" y="2973"/>
                <a:ext cx="31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l-NL" sz="1200">
                    <a:solidFill>
                      <a:srgbClr val="1C1E65"/>
                    </a:solidFill>
                    <a:latin typeface="Brewery LT" charset="0"/>
                  </a:rPr>
                  <a:t>Ik</a:t>
                </a:r>
                <a:endParaRPr lang="nl-NL" sz="1200">
                  <a:solidFill>
                    <a:srgbClr val="1C1E65"/>
                  </a:solidFill>
                  <a:latin typeface="Brewery LT Medium" charset="0"/>
                </a:endParaRPr>
              </a:p>
            </p:txBody>
          </p:sp>
          <p:sp>
            <p:nvSpPr>
              <p:cNvPr id="9230" name="Text Box 26"/>
              <p:cNvSpPr txBox="1">
                <a:spLocks noChangeArrowheads="1"/>
              </p:cNvSpPr>
              <p:nvPr/>
            </p:nvSpPr>
            <p:spPr bwMode="auto">
              <a:xfrm>
                <a:off x="4183" y="2981"/>
                <a:ext cx="36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l-NL" sz="1200">
                    <a:solidFill>
                      <a:srgbClr val="1C1E65"/>
                    </a:solidFill>
                    <a:latin typeface="Brewery LT Medium" charset="0"/>
                  </a:rPr>
                  <a:t>Zij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57373391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eperen 59"/>
          <p:cNvGrpSpPr>
            <a:grpSpLocks/>
          </p:cNvGrpSpPr>
          <p:nvPr/>
        </p:nvGrpSpPr>
        <p:grpSpPr bwMode="auto">
          <a:xfrm>
            <a:off x="93786" y="1862138"/>
            <a:ext cx="9050215" cy="4222750"/>
            <a:chOff x="254000" y="1913467"/>
            <a:chExt cx="9805066" cy="4221675"/>
          </a:xfrm>
        </p:grpSpPr>
        <p:grpSp>
          <p:nvGrpSpPr>
            <p:cNvPr id="22532" name="Group 137"/>
            <p:cNvGrpSpPr>
              <a:grpSpLocks/>
            </p:cNvGrpSpPr>
            <p:nvPr/>
          </p:nvGrpSpPr>
          <p:grpSpPr bwMode="auto">
            <a:xfrm>
              <a:off x="254000" y="1913467"/>
              <a:ext cx="6908800" cy="4221675"/>
              <a:chOff x="512" y="1294"/>
              <a:chExt cx="3193" cy="2035"/>
            </a:xfrm>
          </p:grpSpPr>
          <p:sp>
            <p:nvSpPr>
              <p:cNvPr id="22535" name="AutoShape 7"/>
              <p:cNvSpPr>
                <a:spLocks noChangeArrowheads="1"/>
              </p:cNvSpPr>
              <p:nvPr/>
            </p:nvSpPr>
            <p:spPr bwMode="auto">
              <a:xfrm>
                <a:off x="524" y="1294"/>
                <a:ext cx="3072" cy="430"/>
              </a:xfrm>
              <a:prstGeom prst="curvedDownArrow">
                <a:avLst>
                  <a:gd name="adj1" fmla="val 37441"/>
                  <a:gd name="adj2" fmla="val 183830"/>
                  <a:gd name="adj3" fmla="val 51111"/>
                </a:avLst>
              </a:prstGeom>
              <a:solidFill>
                <a:srgbClr val="183AC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grpSp>
            <p:nvGrpSpPr>
              <p:cNvPr id="22536" name="Group 9"/>
              <p:cNvGrpSpPr>
                <a:grpSpLocks/>
              </p:cNvGrpSpPr>
              <p:nvPr/>
            </p:nvGrpSpPr>
            <p:grpSpPr bwMode="auto">
              <a:xfrm>
                <a:off x="2984" y="2046"/>
                <a:ext cx="721" cy="403"/>
                <a:chOff x="3984" y="1152"/>
                <a:chExt cx="1584" cy="672"/>
              </a:xfrm>
            </p:grpSpPr>
            <p:sp>
              <p:nvSpPr>
                <p:cNvPr id="22583" name="AutoShape 10"/>
                <p:cNvSpPr>
                  <a:spLocks noChangeArrowheads="1"/>
                </p:cNvSpPr>
                <p:nvPr/>
              </p:nvSpPr>
              <p:spPr bwMode="auto">
                <a:xfrm>
                  <a:off x="3984" y="1152"/>
                  <a:ext cx="1584" cy="672"/>
                </a:xfrm>
                <a:prstGeom prst="flowChartDocument">
                  <a:avLst/>
                </a:prstGeom>
                <a:solidFill>
                  <a:srgbClr val="73E3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84" name="Rectangle 11"/>
                <p:cNvSpPr>
                  <a:spLocks noChangeArrowheads="1"/>
                </p:cNvSpPr>
                <p:nvPr/>
              </p:nvSpPr>
              <p:spPr bwMode="auto">
                <a:xfrm>
                  <a:off x="4031" y="1199"/>
                  <a:ext cx="1539" cy="420"/>
                </a:xfrm>
                <a:prstGeom prst="rect">
                  <a:avLst/>
                </a:prstGeom>
                <a:solidFill>
                  <a:srgbClr val="73E3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nl-NL" sz="2800" b="1">
                      <a:latin typeface="Brewery LT" charset="0"/>
                    </a:rPr>
                    <a:t>Doelen</a:t>
                  </a:r>
                  <a:endParaRPr lang="nl-NL" sz="1000" b="1">
                    <a:latin typeface="Brewery LT" charset="0"/>
                  </a:endParaRPr>
                </a:p>
              </p:txBody>
            </p:sp>
          </p:grpSp>
          <p:sp>
            <p:nvSpPr>
              <p:cNvPr id="22537" name="Rectangle 12"/>
              <p:cNvSpPr>
                <a:spLocks noChangeArrowheads="1"/>
              </p:cNvSpPr>
              <p:nvPr/>
            </p:nvSpPr>
            <p:spPr bwMode="auto">
              <a:xfrm>
                <a:off x="2138" y="1730"/>
                <a:ext cx="799" cy="1265"/>
              </a:xfrm>
              <a:prstGeom prst="rect">
                <a:avLst/>
              </a:prstGeom>
              <a:solidFill>
                <a:srgbClr val="FDD518">
                  <a:alpha val="5098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38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86" y="2746"/>
                <a:ext cx="479" cy="20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nl-NL" sz="4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Brewery LT"/>
                    <a:ea typeface="Brewery LT"/>
                    <a:cs typeface="Brewery LT"/>
                  </a:rPr>
                  <a:t>Jaar 3</a:t>
                </a:r>
              </a:p>
            </p:txBody>
          </p:sp>
          <p:sp>
            <p:nvSpPr>
              <p:cNvPr id="22539" name="Rectangle 14"/>
              <p:cNvSpPr>
                <a:spLocks noChangeArrowheads="1"/>
              </p:cNvSpPr>
              <p:nvPr/>
            </p:nvSpPr>
            <p:spPr bwMode="auto">
              <a:xfrm>
                <a:off x="512" y="1730"/>
                <a:ext cx="822" cy="1265"/>
              </a:xfrm>
              <a:prstGeom prst="rect">
                <a:avLst/>
              </a:prstGeom>
              <a:solidFill>
                <a:srgbClr val="FDD518">
                  <a:alpha val="5098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40" name="WordArt 15"/>
              <p:cNvSpPr>
                <a:spLocks noChangeArrowheads="1" noChangeShapeType="1" noTextEdit="1"/>
              </p:cNvSpPr>
              <p:nvPr/>
            </p:nvSpPr>
            <p:spPr bwMode="auto">
              <a:xfrm>
                <a:off x="723" y="2736"/>
                <a:ext cx="457" cy="20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nl-NL" sz="4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Brewery LT"/>
                    <a:ea typeface="Brewery LT"/>
                    <a:cs typeface="Brewery LT"/>
                  </a:rPr>
                  <a:t>Jaar 1</a:t>
                </a:r>
              </a:p>
            </p:txBody>
          </p:sp>
          <p:sp>
            <p:nvSpPr>
              <p:cNvPr id="22541" name="Rectangle 16"/>
              <p:cNvSpPr>
                <a:spLocks noChangeArrowheads="1"/>
              </p:cNvSpPr>
              <p:nvPr/>
            </p:nvSpPr>
            <p:spPr bwMode="auto">
              <a:xfrm>
                <a:off x="1327" y="1730"/>
                <a:ext cx="811" cy="1265"/>
              </a:xfrm>
              <a:prstGeom prst="rect">
                <a:avLst/>
              </a:prstGeom>
              <a:solidFill>
                <a:srgbClr val="FDD518">
                  <a:alpha val="5098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42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65" y="2746"/>
                <a:ext cx="520" cy="20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nl-NL" sz="44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latin typeface="Brewery LT"/>
                    <a:ea typeface="Brewery LT"/>
                    <a:cs typeface="Brewery LT"/>
                  </a:rPr>
                  <a:t>Jaar 2</a:t>
                </a:r>
              </a:p>
            </p:txBody>
          </p:sp>
          <p:sp>
            <p:nvSpPr>
              <p:cNvPr id="22543" name="AutoShape 18"/>
              <p:cNvSpPr>
                <a:spLocks noChangeArrowheads="1"/>
              </p:cNvSpPr>
              <p:nvPr/>
            </p:nvSpPr>
            <p:spPr bwMode="auto">
              <a:xfrm>
                <a:off x="571" y="1753"/>
                <a:ext cx="2425" cy="945"/>
              </a:xfrm>
              <a:prstGeom prst="rightArrow">
                <a:avLst>
                  <a:gd name="adj1" fmla="val 76630"/>
                  <a:gd name="adj2" fmla="val 36211"/>
                </a:avLst>
              </a:prstGeom>
              <a:solidFill>
                <a:srgbClr val="F2B01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chemeClr val="bg1"/>
                  </a:solidFill>
                  <a:latin typeface="Brewery LT" charset="0"/>
                </a:endParaRPr>
              </a:p>
            </p:txBody>
          </p:sp>
          <p:grpSp>
            <p:nvGrpSpPr>
              <p:cNvPr id="22544" name="Group 19"/>
              <p:cNvGrpSpPr>
                <a:grpSpLocks/>
              </p:cNvGrpSpPr>
              <p:nvPr/>
            </p:nvGrpSpPr>
            <p:grpSpPr bwMode="auto">
              <a:xfrm>
                <a:off x="830" y="1943"/>
                <a:ext cx="318" cy="242"/>
                <a:chOff x="864" y="3072"/>
                <a:chExt cx="192" cy="240"/>
              </a:xfrm>
            </p:grpSpPr>
            <p:sp>
              <p:nvSpPr>
                <p:cNvPr id="22581" name="AutoShape 20"/>
                <p:cNvSpPr>
                  <a:spLocks noChangeArrowheads="1"/>
                </p:cNvSpPr>
                <p:nvPr/>
              </p:nvSpPr>
              <p:spPr bwMode="auto">
                <a:xfrm>
                  <a:off x="864" y="3072"/>
                  <a:ext cx="192" cy="96"/>
                </a:xfrm>
                <a:prstGeom prst="curvedDownArrow">
                  <a:avLst>
                    <a:gd name="adj1" fmla="val 40000"/>
                    <a:gd name="adj2" fmla="val 80000"/>
                    <a:gd name="adj3" fmla="val 33333"/>
                  </a:avLst>
                </a:prstGeom>
                <a:solidFill>
                  <a:srgbClr val="6FB5E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82" name="AutoShape 21"/>
                <p:cNvSpPr>
                  <a:spLocks noChangeArrowheads="1"/>
                </p:cNvSpPr>
                <p:nvPr/>
              </p:nvSpPr>
              <p:spPr bwMode="auto">
                <a:xfrm flipH="1" flipV="1">
                  <a:off x="864" y="3216"/>
                  <a:ext cx="192" cy="96"/>
                </a:xfrm>
                <a:prstGeom prst="curvedDownArrow">
                  <a:avLst>
                    <a:gd name="adj1" fmla="val 40000"/>
                    <a:gd name="adj2" fmla="val 80000"/>
                    <a:gd name="adj3" fmla="val 33333"/>
                  </a:avLst>
                </a:prstGeom>
                <a:solidFill>
                  <a:srgbClr val="6FB5E3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</p:grpSp>
          <p:grpSp>
            <p:nvGrpSpPr>
              <p:cNvPr id="22545" name="Group 22"/>
              <p:cNvGrpSpPr>
                <a:grpSpLocks/>
              </p:cNvGrpSpPr>
              <p:nvPr/>
            </p:nvGrpSpPr>
            <p:grpSpPr bwMode="auto">
              <a:xfrm>
                <a:off x="2319" y="2011"/>
                <a:ext cx="317" cy="243"/>
                <a:chOff x="864" y="3072"/>
                <a:chExt cx="192" cy="240"/>
              </a:xfrm>
            </p:grpSpPr>
            <p:sp>
              <p:nvSpPr>
                <p:cNvPr id="22579" name="AutoShape 23"/>
                <p:cNvSpPr>
                  <a:spLocks noChangeArrowheads="1"/>
                </p:cNvSpPr>
                <p:nvPr/>
              </p:nvSpPr>
              <p:spPr bwMode="auto">
                <a:xfrm>
                  <a:off x="864" y="3072"/>
                  <a:ext cx="192" cy="96"/>
                </a:xfrm>
                <a:prstGeom prst="curvedDownArrow">
                  <a:avLst>
                    <a:gd name="adj1" fmla="val 40000"/>
                    <a:gd name="adj2" fmla="val 80000"/>
                    <a:gd name="adj3" fmla="val 33333"/>
                  </a:avLst>
                </a:prstGeom>
                <a:solidFill>
                  <a:srgbClr val="5992B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80" name="AutoShape 24"/>
                <p:cNvSpPr>
                  <a:spLocks noChangeArrowheads="1"/>
                </p:cNvSpPr>
                <p:nvPr/>
              </p:nvSpPr>
              <p:spPr bwMode="auto">
                <a:xfrm flipH="1" flipV="1">
                  <a:off x="864" y="3216"/>
                  <a:ext cx="192" cy="96"/>
                </a:xfrm>
                <a:prstGeom prst="curvedDownArrow">
                  <a:avLst>
                    <a:gd name="adj1" fmla="val 40000"/>
                    <a:gd name="adj2" fmla="val 80000"/>
                    <a:gd name="adj3" fmla="val 33333"/>
                  </a:avLst>
                </a:prstGeom>
                <a:solidFill>
                  <a:srgbClr val="5992B7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</p:grpSp>
          <p:sp>
            <p:nvSpPr>
              <p:cNvPr id="22546" name="Oval 25"/>
              <p:cNvSpPr>
                <a:spLocks noChangeArrowheads="1"/>
              </p:cNvSpPr>
              <p:nvPr/>
            </p:nvSpPr>
            <p:spPr bwMode="auto">
              <a:xfrm>
                <a:off x="1527" y="2403"/>
                <a:ext cx="98" cy="78"/>
              </a:xfrm>
              <a:prstGeom prst="ellipse">
                <a:avLst/>
              </a:prstGeom>
              <a:solidFill>
                <a:srgbClr val="FF0B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47" name="Rectangle 26"/>
              <p:cNvSpPr>
                <a:spLocks noChangeArrowheads="1"/>
              </p:cNvSpPr>
              <p:nvPr/>
            </p:nvSpPr>
            <p:spPr bwMode="auto">
              <a:xfrm>
                <a:off x="1201" y="2415"/>
                <a:ext cx="337" cy="44"/>
              </a:xfrm>
              <a:prstGeom prst="rect">
                <a:avLst/>
              </a:prstGeom>
              <a:solidFill>
                <a:srgbClr val="FF0B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48" name="Rectangle 27"/>
              <p:cNvSpPr>
                <a:spLocks noChangeArrowheads="1"/>
              </p:cNvSpPr>
              <p:nvPr/>
            </p:nvSpPr>
            <p:spPr bwMode="auto">
              <a:xfrm>
                <a:off x="1516" y="2389"/>
                <a:ext cx="128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>
                  <a:spcBef>
                    <a:spcPct val="50000"/>
                  </a:spcBef>
                </a:pPr>
                <a:r>
                  <a:rPr lang="nl-NL" sz="1000">
                    <a:latin typeface="Brewery LT" charset="0"/>
                  </a:rPr>
                  <a:t>R</a:t>
                </a:r>
              </a:p>
            </p:txBody>
          </p:sp>
          <p:sp>
            <p:nvSpPr>
              <p:cNvPr id="22549" name="Oval 28"/>
              <p:cNvSpPr>
                <a:spLocks noChangeArrowheads="1"/>
              </p:cNvSpPr>
              <p:nvPr/>
            </p:nvSpPr>
            <p:spPr bwMode="auto">
              <a:xfrm>
                <a:off x="2264" y="2351"/>
                <a:ext cx="100" cy="79"/>
              </a:xfrm>
              <a:prstGeom prst="ellipse">
                <a:avLst/>
              </a:prstGeom>
              <a:solidFill>
                <a:srgbClr val="FF0B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50" name="Rectangle 29"/>
              <p:cNvSpPr>
                <a:spLocks noChangeArrowheads="1"/>
              </p:cNvSpPr>
              <p:nvPr/>
            </p:nvSpPr>
            <p:spPr bwMode="auto">
              <a:xfrm>
                <a:off x="1712" y="2366"/>
                <a:ext cx="560" cy="44"/>
              </a:xfrm>
              <a:prstGeom prst="rect">
                <a:avLst/>
              </a:prstGeom>
              <a:solidFill>
                <a:srgbClr val="FF0B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51" name="Rectangle 30"/>
              <p:cNvSpPr>
                <a:spLocks noChangeArrowheads="1"/>
              </p:cNvSpPr>
              <p:nvPr/>
            </p:nvSpPr>
            <p:spPr bwMode="auto">
              <a:xfrm>
                <a:off x="2248" y="2330"/>
                <a:ext cx="129" cy="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defTabSz="762000">
                  <a:spcBef>
                    <a:spcPct val="50000"/>
                  </a:spcBef>
                </a:pPr>
                <a:r>
                  <a:rPr lang="nl-NL" sz="1000">
                    <a:latin typeface="Brewery LT" charset="0"/>
                  </a:rPr>
                  <a:t>R</a:t>
                </a:r>
              </a:p>
            </p:txBody>
          </p:sp>
          <p:grpSp>
            <p:nvGrpSpPr>
              <p:cNvPr id="22552" name="Group 31"/>
              <p:cNvGrpSpPr>
                <a:grpSpLocks/>
              </p:cNvGrpSpPr>
              <p:nvPr/>
            </p:nvGrpSpPr>
            <p:grpSpPr bwMode="auto">
              <a:xfrm>
                <a:off x="1032" y="2210"/>
                <a:ext cx="337" cy="123"/>
                <a:chOff x="1290" y="2959"/>
                <a:chExt cx="580" cy="223"/>
              </a:xfrm>
            </p:grpSpPr>
            <p:sp>
              <p:nvSpPr>
                <p:cNvPr id="22576" name="Oval 32"/>
                <p:cNvSpPr>
                  <a:spLocks noChangeArrowheads="1"/>
                </p:cNvSpPr>
                <p:nvPr/>
              </p:nvSpPr>
              <p:spPr bwMode="auto">
                <a:xfrm>
                  <a:off x="1670" y="2996"/>
                  <a:ext cx="170" cy="144"/>
                </a:xfrm>
                <a:prstGeom prst="ellipse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77" name="Rectangle 33"/>
                <p:cNvSpPr>
                  <a:spLocks noChangeArrowheads="1"/>
                </p:cNvSpPr>
                <p:nvPr/>
              </p:nvSpPr>
              <p:spPr bwMode="auto">
                <a:xfrm>
                  <a:off x="1290" y="3036"/>
                  <a:ext cx="400" cy="54"/>
                </a:xfrm>
                <a:prstGeom prst="rect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78" name="Rectangle 34"/>
                <p:cNvSpPr>
                  <a:spLocks noChangeArrowheads="1"/>
                </p:cNvSpPr>
                <p:nvPr/>
              </p:nvSpPr>
              <p:spPr bwMode="auto">
                <a:xfrm>
                  <a:off x="1646" y="2959"/>
                  <a:ext cx="224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defTabSz="762000">
                    <a:spcBef>
                      <a:spcPct val="50000"/>
                    </a:spcBef>
                  </a:pPr>
                  <a:r>
                    <a:rPr lang="nl-NL" sz="1000">
                      <a:latin typeface="Brewery LT" charset="0"/>
                    </a:rPr>
                    <a:t>R</a:t>
                  </a:r>
                </a:p>
              </p:txBody>
            </p:sp>
          </p:grpSp>
          <p:grpSp>
            <p:nvGrpSpPr>
              <p:cNvPr id="22553" name="Group 35"/>
              <p:cNvGrpSpPr>
                <a:grpSpLocks/>
              </p:cNvGrpSpPr>
              <p:nvPr/>
            </p:nvGrpSpPr>
            <p:grpSpPr bwMode="auto">
              <a:xfrm>
                <a:off x="1568" y="2107"/>
                <a:ext cx="339" cy="123"/>
                <a:chOff x="1290" y="2946"/>
                <a:chExt cx="581" cy="220"/>
              </a:xfrm>
            </p:grpSpPr>
            <p:sp>
              <p:nvSpPr>
                <p:cNvPr id="22573" name="Oval 36"/>
                <p:cNvSpPr>
                  <a:spLocks noChangeArrowheads="1"/>
                </p:cNvSpPr>
                <p:nvPr/>
              </p:nvSpPr>
              <p:spPr bwMode="auto">
                <a:xfrm>
                  <a:off x="1670" y="2996"/>
                  <a:ext cx="170" cy="144"/>
                </a:xfrm>
                <a:prstGeom prst="ellipse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74" name="Rectangle 37"/>
                <p:cNvSpPr>
                  <a:spLocks noChangeArrowheads="1"/>
                </p:cNvSpPr>
                <p:nvPr/>
              </p:nvSpPr>
              <p:spPr bwMode="auto">
                <a:xfrm>
                  <a:off x="1290" y="3036"/>
                  <a:ext cx="400" cy="54"/>
                </a:xfrm>
                <a:prstGeom prst="rect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75" name="Rectangle 38"/>
                <p:cNvSpPr>
                  <a:spLocks noChangeArrowheads="1"/>
                </p:cNvSpPr>
                <p:nvPr/>
              </p:nvSpPr>
              <p:spPr bwMode="auto">
                <a:xfrm>
                  <a:off x="1648" y="2946"/>
                  <a:ext cx="223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defTabSz="762000">
                    <a:spcBef>
                      <a:spcPct val="50000"/>
                    </a:spcBef>
                  </a:pPr>
                  <a:r>
                    <a:rPr lang="nl-NL" sz="1000">
                      <a:latin typeface="Brewery LT" charset="0"/>
                    </a:rPr>
                    <a:t>R</a:t>
                  </a:r>
                </a:p>
              </p:txBody>
            </p:sp>
          </p:grpSp>
          <p:grpSp>
            <p:nvGrpSpPr>
              <p:cNvPr id="22554" name="Group 39"/>
              <p:cNvGrpSpPr>
                <a:grpSpLocks/>
              </p:cNvGrpSpPr>
              <p:nvPr/>
            </p:nvGrpSpPr>
            <p:grpSpPr bwMode="auto">
              <a:xfrm>
                <a:off x="1776" y="2000"/>
                <a:ext cx="339" cy="123"/>
                <a:chOff x="1290" y="2965"/>
                <a:chExt cx="580" cy="221"/>
              </a:xfrm>
            </p:grpSpPr>
            <p:sp>
              <p:nvSpPr>
                <p:cNvPr id="22570" name="Oval 40"/>
                <p:cNvSpPr>
                  <a:spLocks noChangeArrowheads="1"/>
                </p:cNvSpPr>
                <p:nvPr/>
              </p:nvSpPr>
              <p:spPr bwMode="auto">
                <a:xfrm>
                  <a:off x="1670" y="2996"/>
                  <a:ext cx="170" cy="144"/>
                </a:xfrm>
                <a:prstGeom prst="ellipse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71" name="Rectangle 41"/>
                <p:cNvSpPr>
                  <a:spLocks noChangeArrowheads="1"/>
                </p:cNvSpPr>
                <p:nvPr/>
              </p:nvSpPr>
              <p:spPr bwMode="auto">
                <a:xfrm>
                  <a:off x="1290" y="3036"/>
                  <a:ext cx="400" cy="54"/>
                </a:xfrm>
                <a:prstGeom prst="rect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72" name="Rectangle 42"/>
                <p:cNvSpPr>
                  <a:spLocks noChangeArrowheads="1"/>
                </p:cNvSpPr>
                <p:nvPr/>
              </p:nvSpPr>
              <p:spPr bwMode="auto">
                <a:xfrm>
                  <a:off x="1651" y="2965"/>
                  <a:ext cx="219" cy="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defTabSz="762000">
                    <a:spcBef>
                      <a:spcPct val="50000"/>
                    </a:spcBef>
                  </a:pPr>
                  <a:r>
                    <a:rPr lang="nl-NL" sz="1000">
                      <a:latin typeface="Brewery LT" charset="0"/>
                    </a:rPr>
                    <a:t>R</a:t>
                  </a:r>
                </a:p>
              </p:txBody>
            </p:sp>
          </p:grpSp>
          <p:grpSp>
            <p:nvGrpSpPr>
              <p:cNvPr id="22555" name="Group 43"/>
              <p:cNvGrpSpPr>
                <a:grpSpLocks/>
              </p:cNvGrpSpPr>
              <p:nvPr/>
            </p:nvGrpSpPr>
            <p:grpSpPr bwMode="auto">
              <a:xfrm>
                <a:off x="1133" y="1919"/>
                <a:ext cx="339" cy="123"/>
                <a:chOff x="1290" y="2960"/>
                <a:chExt cx="581" cy="224"/>
              </a:xfrm>
            </p:grpSpPr>
            <p:sp>
              <p:nvSpPr>
                <p:cNvPr id="22567" name="Oval 44"/>
                <p:cNvSpPr>
                  <a:spLocks noChangeArrowheads="1"/>
                </p:cNvSpPr>
                <p:nvPr/>
              </p:nvSpPr>
              <p:spPr bwMode="auto">
                <a:xfrm>
                  <a:off x="1670" y="2996"/>
                  <a:ext cx="170" cy="144"/>
                </a:xfrm>
                <a:prstGeom prst="ellipse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68" name="Rectangle 45"/>
                <p:cNvSpPr>
                  <a:spLocks noChangeArrowheads="1"/>
                </p:cNvSpPr>
                <p:nvPr/>
              </p:nvSpPr>
              <p:spPr bwMode="auto">
                <a:xfrm>
                  <a:off x="1290" y="3036"/>
                  <a:ext cx="400" cy="54"/>
                </a:xfrm>
                <a:prstGeom prst="rect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69" name="Rectangle 46"/>
                <p:cNvSpPr>
                  <a:spLocks noChangeArrowheads="1"/>
                </p:cNvSpPr>
                <p:nvPr/>
              </p:nvSpPr>
              <p:spPr bwMode="auto">
                <a:xfrm>
                  <a:off x="1650" y="2960"/>
                  <a:ext cx="221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defTabSz="762000">
                    <a:spcBef>
                      <a:spcPct val="50000"/>
                    </a:spcBef>
                  </a:pPr>
                  <a:r>
                    <a:rPr lang="nl-NL" sz="1000">
                      <a:latin typeface="Brewery LT" charset="0"/>
                    </a:rPr>
                    <a:t>R</a:t>
                  </a:r>
                </a:p>
              </p:txBody>
            </p:sp>
          </p:grpSp>
          <p:grpSp>
            <p:nvGrpSpPr>
              <p:cNvPr id="22556" name="Group 47"/>
              <p:cNvGrpSpPr>
                <a:grpSpLocks/>
              </p:cNvGrpSpPr>
              <p:nvPr/>
            </p:nvGrpSpPr>
            <p:grpSpPr bwMode="auto">
              <a:xfrm>
                <a:off x="696" y="2389"/>
                <a:ext cx="339" cy="123"/>
                <a:chOff x="1290" y="2968"/>
                <a:chExt cx="581" cy="223"/>
              </a:xfrm>
            </p:grpSpPr>
            <p:sp>
              <p:nvSpPr>
                <p:cNvPr id="22564" name="Oval 48"/>
                <p:cNvSpPr>
                  <a:spLocks noChangeArrowheads="1"/>
                </p:cNvSpPr>
                <p:nvPr/>
              </p:nvSpPr>
              <p:spPr bwMode="auto">
                <a:xfrm>
                  <a:off x="1670" y="2996"/>
                  <a:ext cx="170" cy="144"/>
                </a:xfrm>
                <a:prstGeom prst="ellipse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65" name="Rectangle 49"/>
                <p:cNvSpPr>
                  <a:spLocks noChangeArrowheads="1"/>
                </p:cNvSpPr>
                <p:nvPr/>
              </p:nvSpPr>
              <p:spPr bwMode="auto">
                <a:xfrm>
                  <a:off x="1290" y="3036"/>
                  <a:ext cx="400" cy="54"/>
                </a:xfrm>
                <a:prstGeom prst="rect">
                  <a:avLst/>
                </a:prstGeom>
                <a:solidFill>
                  <a:srgbClr val="FF0B0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nl-NL" sz="2400">
                    <a:latin typeface="Brewery LT" charset="0"/>
                  </a:endParaRPr>
                </a:p>
              </p:txBody>
            </p:sp>
            <p:sp>
              <p:nvSpPr>
                <p:cNvPr id="22566" name="Rectangle 50"/>
                <p:cNvSpPr>
                  <a:spLocks noChangeArrowheads="1"/>
                </p:cNvSpPr>
                <p:nvPr/>
              </p:nvSpPr>
              <p:spPr bwMode="auto">
                <a:xfrm>
                  <a:off x="1647" y="2968"/>
                  <a:ext cx="224" cy="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2075" tIns="46038" rIns="92075" bIns="46038">
                  <a:spAutoFit/>
                </a:bodyPr>
                <a:lstStyle/>
                <a:p>
                  <a:pPr defTabSz="762000">
                    <a:spcBef>
                      <a:spcPct val="50000"/>
                    </a:spcBef>
                  </a:pPr>
                  <a:r>
                    <a:rPr lang="nl-NL" sz="1000">
                      <a:latin typeface="Brewery LT" charset="0"/>
                    </a:rPr>
                    <a:t>R</a:t>
                  </a:r>
                </a:p>
              </p:txBody>
            </p:sp>
          </p:grpSp>
          <p:sp>
            <p:nvSpPr>
              <p:cNvPr id="22557" name="AutoShape 51"/>
              <p:cNvSpPr>
                <a:spLocks noChangeArrowheads="1"/>
              </p:cNvSpPr>
              <p:nvPr/>
            </p:nvSpPr>
            <p:spPr bwMode="auto">
              <a:xfrm>
                <a:off x="571" y="3007"/>
                <a:ext cx="349" cy="124"/>
              </a:xfrm>
              <a:prstGeom prst="curvedUpArrow">
                <a:avLst>
                  <a:gd name="adj1" fmla="val 56290"/>
                  <a:gd name="adj2" fmla="val 112581"/>
                  <a:gd name="adj3" fmla="val 33333"/>
                </a:avLst>
              </a:prstGeom>
              <a:solidFill>
                <a:srgbClr val="183AC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58" name="AutoShape 52"/>
              <p:cNvSpPr>
                <a:spLocks noChangeArrowheads="1"/>
              </p:cNvSpPr>
              <p:nvPr/>
            </p:nvSpPr>
            <p:spPr bwMode="auto">
              <a:xfrm>
                <a:off x="1592" y="3007"/>
                <a:ext cx="350" cy="124"/>
              </a:xfrm>
              <a:prstGeom prst="curvedUpArrow">
                <a:avLst>
                  <a:gd name="adj1" fmla="val 56452"/>
                  <a:gd name="adj2" fmla="val 112903"/>
                  <a:gd name="adj3" fmla="val 33333"/>
                </a:avLst>
              </a:prstGeom>
              <a:solidFill>
                <a:srgbClr val="183AC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59" name="AutoShape 53"/>
              <p:cNvSpPr>
                <a:spLocks noChangeArrowheads="1"/>
              </p:cNvSpPr>
              <p:nvPr/>
            </p:nvSpPr>
            <p:spPr bwMode="auto">
              <a:xfrm>
                <a:off x="1358" y="3007"/>
                <a:ext cx="350" cy="124"/>
              </a:xfrm>
              <a:prstGeom prst="curvedUpArrow">
                <a:avLst>
                  <a:gd name="adj1" fmla="val 56452"/>
                  <a:gd name="adj2" fmla="val 112903"/>
                  <a:gd name="adj3" fmla="val 33333"/>
                </a:avLst>
              </a:prstGeom>
              <a:solidFill>
                <a:srgbClr val="183AC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60" name="AutoShape 54"/>
              <p:cNvSpPr>
                <a:spLocks noChangeArrowheads="1"/>
              </p:cNvSpPr>
              <p:nvPr/>
            </p:nvSpPr>
            <p:spPr bwMode="auto">
              <a:xfrm>
                <a:off x="1096" y="3007"/>
                <a:ext cx="350" cy="124"/>
              </a:xfrm>
              <a:prstGeom prst="curvedUpArrow">
                <a:avLst>
                  <a:gd name="adj1" fmla="val 56452"/>
                  <a:gd name="adj2" fmla="val 112903"/>
                  <a:gd name="adj3" fmla="val 33333"/>
                </a:avLst>
              </a:prstGeom>
              <a:solidFill>
                <a:srgbClr val="183AC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61" name="AutoShape 55"/>
              <p:cNvSpPr>
                <a:spLocks noChangeArrowheads="1"/>
              </p:cNvSpPr>
              <p:nvPr/>
            </p:nvSpPr>
            <p:spPr bwMode="auto">
              <a:xfrm>
                <a:off x="862" y="3007"/>
                <a:ext cx="350" cy="124"/>
              </a:xfrm>
              <a:prstGeom prst="curvedUpArrow">
                <a:avLst>
                  <a:gd name="adj1" fmla="val 56452"/>
                  <a:gd name="adj2" fmla="val 112903"/>
                  <a:gd name="adj3" fmla="val 33333"/>
                </a:avLst>
              </a:prstGeom>
              <a:solidFill>
                <a:srgbClr val="183AC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2400">
                  <a:latin typeface="Brewery LT" charset="0"/>
                </a:endParaRPr>
              </a:p>
            </p:txBody>
          </p:sp>
          <p:sp>
            <p:nvSpPr>
              <p:cNvPr id="22562" name="Text Box 56"/>
              <p:cNvSpPr txBox="1">
                <a:spLocks noChangeArrowheads="1"/>
              </p:cNvSpPr>
              <p:nvPr/>
            </p:nvSpPr>
            <p:spPr bwMode="auto">
              <a:xfrm>
                <a:off x="976" y="1472"/>
                <a:ext cx="1669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9pPr>
              </a:lstStyle>
              <a:p>
                <a:r>
                  <a:rPr lang="nl-NL" sz="1800">
                    <a:solidFill>
                      <a:srgbClr val="1C1E65"/>
                    </a:solidFill>
                    <a:latin typeface="Brewery LT" charset="0"/>
                  </a:rPr>
                  <a:t>Lange termijn - doelgerichtheid</a:t>
                </a:r>
                <a:endParaRPr lang="nl-NL" sz="1800">
                  <a:latin typeface="Brewery LT" charset="0"/>
                </a:endParaRPr>
              </a:p>
            </p:txBody>
          </p:sp>
          <p:sp>
            <p:nvSpPr>
              <p:cNvPr id="22563" name="Text Box 57"/>
              <p:cNvSpPr txBox="1">
                <a:spLocks noChangeArrowheads="1"/>
              </p:cNvSpPr>
              <p:nvPr/>
            </p:nvSpPr>
            <p:spPr bwMode="auto">
              <a:xfrm>
                <a:off x="730" y="3151"/>
                <a:ext cx="2151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Optima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nl-NL" sz="1800">
                    <a:solidFill>
                      <a:srgbClr val="1C1E65"/>
                    </a:solidFill>
                    <a:latin typeface="Brewery LT" charset="0"/>
                  </a:rPr>
                  <a:t>Korte termijn - focus</a:t>
                </a:r>
                <a:endParaRPr lang="nl-NL" sz="1800">
                  <a:latin typeface="Brewery LT" charset="0"/>
                </a:endParaRPr>
              </a:p>
            </p:txBody>
          </p:sp>
        </p:grpSp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3653" y="2087166"/>
              <a:ext cx="3005413" cy="260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kstvak 58"/>
            <p:cNvSpPr txBox="1"/>
            <p:nvPr/>
          </p:nvSpPr>
          <p:spPr>
            <a:xfrm>
              <a:off x="7675033" y="4534012"/>
              <a:ext cx="1724092" cy="626997"/>
            </a:xfrm>
            <a:prstGeom prst="rect">
              <a:avLst/>
            </a:prstGeom>
            <a:noFill/>
          </p:spPr>
          <p:txBody>
            <a:bodyPr wrap="none">
              <a:prstTxWarp prst="textPlain">
                <a:avLst>
                  <a:gd name="adj" fmla="val 50185"/>
                </a:avLst>
              </a:prstTxWarp>
              <a:spAutoFit/>
            </a:bodyPr>
            <a:lstStyle/>
            <a:p>
              <a:pPr>
                <a:defRPr/>
              </a:pPr>
              <a:r>
                <a:rPr lang="nl-NL" sz="6600" b="1" dirty="0">
                  <a:ea typeface="+mn-ea"/>
                  <a:cs typeface="+mn-cs"/>
                </a:rPr>
                <a:t>VISIE</a:t>
              </a:r>
            </a:p>
          </p:txBody>
        </p:sp>
      </p:grpSp>
      <p:sp>
        <p:nvSpPr>
          <p:cNvPr id="58" name="Pijl links en rechts 57"/>
          <p:cNvSpPr/>
          <p:nvPr/>
        </p:nvSpPr>
        <p:spPr>
          <a:xfrm>
            <a:off x="6178063" y="3425825"/>
            <a:ext cx="973015" cy="660400"/>
          </a:xfrm>
          <a:prstGeom prst="left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2531" name="Tekstvak 1"/>
          <p:cNvSpPr txBox="1">
            <a:spLocks noChangeArrowheads="1"/>
          </p:cNvSpPr>
          <p:nvPr/>
        </p:nvSpPr>
        <p:spPr bwMode="auto">
          <a:xfrm>
            <a:off x="949569" y="3416301"/>
            <a:ext cx="283893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tima" charset="0"/>
                <a:ea typeface="ＭＳ Ｐゴシック" charset="0"/>
              </a:defRPr>
            </a:lvl9pPr>
          </a:lstStyle>
          <a:p>
            <a:r>
              <a:rPr lang="nl-NL" sz="2800"/>
              <a:t>INSPANNINGEN</a:t>
            </a:r>
          </a:p>
        </p:txBody>
      </p:sp>
    </p:spTree>
    <p:extLst>
      <p:ext uri="{BB962C8B-B14F-4D97-AF65-F5344CB8AC3E}">
        <p14:creationId xmlns:p14="http://schemas.microsoft.com/office/powerpoint/2010/main" xmlns="" val="23080698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15928" y="1246628"/>
            <a:ext cx="8308975" cy="1143000"/>
          </a:xfrm>
        </p:spPr>
        <p:txBody>
          <a:bodyPr/>
          <a:lstStyle/>
          <a:p>
            <a:r>
              <a:rPr lang="nl-NL" dirty="0">
                <a:latin typeface="Brewery LT" charset="0"/>
                <a:ea typeface="ＭＳ Ｐゴシック" charset="0"/>
                <a:cs typeface="ＭＳ Ｐゴシック" charset="0"/>
              </a:rPr>
              <a:t>Voorwaarden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6" y="2599765"/>
            <a:ext cx="7124053" cy="4114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nl-NL" sz="2000" dirty="0" smtClean="0"/>
              <a:t>Creëren met een </a:t>
            </a:r>
            <a:r>
              <a:rPr lang="nl-NL" sz="2000" dirty="0"/>
              <a:t>gedeelde en doorleefde </a:t>
            </a:r>
            <a:r>
              <a:rPr lang="nl-NL" sz="2000" b="1" dirty="0"/>
              <a:t>visie</a:t>
            </a:r>
            <a:r>
              <a:rPr lang="nl-NL" sz="2000" dirty="0"/>
              <a:t> op wat er bereikt moet </a:t>
            </a:r>
            <a:r>
              <a:rPr lang="nl-NL" sz="2000" dirty="0" smtClean="0"/>
              <a:t>worden.</a:t>
            </a:r>
            <a:endParaRPr lang="en-GB" sz="2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000" dirty="0" smtClean="0"/>
              <a:t>Creëren met een </a:t>
            </a:r>
            <a:r>
              <a:rPr lang="nl-NL" sz="2000" b="1" dirty="0" smtClean="0"/>
              <a:t>gecommitteerde </a:t>
            </a:r>
            <a:r>
              <a:rPr lang="nl-NL" sz="2000" b="1" dirty="0"/>
              <a:t>opdrachtgever </a:t>
            </a:r>
            <a:r>
              <a:rPr lang="nl-NL" sz="2000" dirty="0"/>
              <a:t>die bereid en </a:t>
            </a:r>
            <a:r>
              <a:rPr lang="nl-NL" sz="2000" b="1" dirty="0"/>
              <a:t>bevoegd</a:t>
            </a:r>
            <a:r>
              <a:rPr lang="nl-NL" sz="2000" dirty="0"/>
              <a:t> is om strategische keuzen te </a:t>
            </a:r>
            <a:r>
              <a:rPr lang="nl-NL" sz="2000" dirty="0" smtClean="0"/>
              <a:t>maken.</a:t>
            </a:r>
            <a:endParaRPr lang="en-GB" sz="2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000" dirty="0" smtClean="0"/>
              <a:t>Creëren vanuit </a:t>
            </a:r>
            <a:r>
              <a:rPr lang="nl-NL" sz="2000" b="1" dirty="0" smtClean="0"/>
              <a:t>vertrouwen</a:t>
            </a:r>
            <a:r>
              <a:rPr lang="nl-NL" sz="2000" dirty="0" smtClean="0"/>
              <a:t> </a:t>
            </a:r>
            <a:r>
              <a:rPr lang="nl-NL" sz="2000" dirty="0"/>
              <a:t>in </a:t>
            </a:r>
            <a:r>
              <a:rPr lang="nl-NL" sz="2000" dirty="0" smtClean="0"/>
              <a:t>competenties </a:t>
            </a:r>
            <a:r>
              <a:rPr lang="nl-NL" sz="2000" dirty="0"/>
              <a:t>van </a:t>
            </a:r>
            <a:r>
              <a:rPr lang="nl-NL" sz="2000" dirty="0" smtClean="0"/>
              <a:t>teamleden </a:t>
            </a:r>
            <a:r>
              <a:rPr lang="nl-NL" sz="2000" dirty="0"/>
              <a:t>en </a:t>
            </a:r>
            <a:r>
              <a:rPr lang="nl-NL" sz="2000" dirty="0" smtClean="0"/>
              <a:t>voortdurende </a:t>
            </a:r>
            <a:r>
              <a:rPr lang="nl-NL" sz="2000" dirty="0"/>
              <a:t>aandacht voor het </a:t>
            </a:r>
            <a:r>
              <a:rPr lang="nl-NL" sz="2000" b="1" i="1" dirty="0"/>
              <a:t>commitment</a:t>
            </a:r>
            <a:r>
              <a:rPr lang="nl-NL" sz="2000" dirty="0"/>
              <a:t> aan het programma.</a:t>
            </a:r>
            <a:endParaRPr lang="en-GB" sz="2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000" dirty="0" smtClean="0"/>
              <a:t>Creëren door </a:t>
            </a:r>
            <a:r>
              <a:rPr lang="nl-NL" sz="2000" b="1" dirty="0" smtClean="0"/>
              <a:t>samenhang</a:t>
            </a:r>
            <a:r>
              <a:rPr lang="nl-NL" sz="2000" dirty="0" smtClean="0"/>
              <a:t> </a:t>
            </a:r>
            <a:r>
              <a:rPr lang="nl-NL" sz="2000" dirty="0"/>
              <a:t>tussen zowel omgeving, individuen en het team als tussen de inhoudelijke ontwikkelingen.</a:t>
            </a:r>
            <a:endParaRPr lang="en-GB" sz="2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000" dirty="0"/>
              <a:t>Bij het toewerken naar de doelen wordt er gestuurd op energie en </a:t>
            </a:r>
            <a:r>
              <a:rPr lang="nl-NL" sz="2000" b="1" dirty="0"/>
              <a:t>co-creat</a:t>
            </a:r>
            <a:r>
              <a:rPr lang="nl-NL" sz="2000" dirty="0"/>
              <a:t>ie.</a:t>
            </a:r>
            <a:endParaRPr lang="en-GB" sz="20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nl-NL" sz="2000" dirty="0"/>
              <a:t>Sturing en </a:t>
            </a:r>
            <a:r>
              <a:rPr lang="nl-NL" sz="2000" b="1" dirty="0"/>
              <a:t>organisatie</a:t>
            </a:r>
            <a:r>
              <a:rPr lang="nl-NL" sz="2000" dirty="0"/>
              <a:t> zijn bewust </a:t>
            </a:r>
            <a:r>
              <a:rPr lang="nl-NL" sz="2000" b="1" dirty="0"/>
              <a:t>op maat</a:t>
            </a:r>
            <a:r>
              <a:rPr lang="nl-NL" sz="2000" dirty="0"/>
              <a:t>, passend bij de situatie, ingericht. </a:t>
            </a:r>
            <a:endParaRPr lang="en-GB" sz="2000" dirty="0"/>
          </a:p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3563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1342</TotalTime>
  <Words>796</Words>
  <Application>Microsoft Office PowerPoint</Application>
  <PresentationFormat>On-screen Show (4:3)</PresentationFormat>
  <Paragraphs>232</Paragraphs>
  <Slides>24</Slides>
  <Notes>13</Notes>
  <HiddenSlides>0</HiddenSlides>
  <MMClips>0</MMClips>
  <ScaleCrop>false</ScaleCrop>
  <HeadingPairs>
    <vt:vector size="8" baseType="variant">
      <vt:variant>
        <vt:lpstr>Theme</vt:lpstr>
      </vt:variant>
      <vt:variant>
        <vt:i4>2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Expo</vt:lpstr>
      <vt:lpstr>1_Office-thema</vt:lpstr>
      <vt:lpstr>\\localhost\Users\annejettevanloon\Phaos-klussen\!OLE_LINK4</vt:lpstr>
      <vt:lpstr>Photo Editor-foto</vt:lpstr>
      <vt:lpstr>Achter de Schermen van het ministerie van LNV/EZ </vt:lpstr>
      <vt:lpstr>Opbouw programma</vt:lpstr>
      <vt:lpstr>Blok 1: positie kiezen </vt:lpstr>
      <vt:lpstr>Slide 4</vt:lpstr>
      <vt:lpstr>Programmatisch Creëren bij het Rijk</vt:lpstr>
      <vt:lpstr>Ons mensbeeld</vt:lpstr>
      <vt:lpstr>Een programma als creatieproces</vt:lpstr>
      <vt:lpstr>Slide 8</vt:lpstr>
      <vt:lpstr>Voorwaarden</vt:lpstr>
      <vt:lpstr>Waarom bij LNV?</vt:lpstr>
      <vt:lpstr>Missie en Visie</vt:lpstr>
      <vt:lpstr>Strategische Doelen</vt:lpstr>
      <vt:lpstr>Wat is professionaliseren?</vt:lpstr>
      <vt:lpstr>Slide 14</vt:lpstr>
      <vt:lpstr>Slide 15</vt:lpstr>
      <vt:lpstr>Professionaliseringstraject</vt:lpstr>
      <vt:lpstr>Resultaten</vt:lpstr>
      <vt:lpstr>Succesfactoren</vt:lpstr>
      <vt:lpstr>Valkuilen</vt:lpstr>
      <vt:lpstr>Integratie naar EL&amp;I en EZ</vt:lpstr>
      <vt:lpstr>Opdracht in blok 3</vt:lpstr>
      <vt:lpstr>Slide 22</vt:lpstr>
      <vt:lpstr>Slide 23</vt:lpstr>
      <vt:lpstr>Moraal van het verhaal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Professionaliseren van Programmatisch Werken</dc:title>
  <dc:creator>Anne Jette van Loon</dc:creator>
  <cp:lastModifiedBy>bps</cp:lastModifiedBy>
  <cp:revision>36</cp:revision>
  <dcterms:created xsi:type="dcterms:W3CDTF">2012-11-28T08:29:05Z</dcterms:created>
  <dcterms:modified xsi:type="dcterms:W3CDTF">2013-02-18T16:47:05Z</dcterms:modified>
</cp:coreProperties>
</file>