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94727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4" autoAdjust="0"/>
    <p:restoredTop sz="98500" autoAdjust="0"/>
  </p:normalViewPr>
  <p:slideViewPr>
    <p:cSldViewPr>
      <p:cViewPr>
        <p:scale>
          <a:sx n="100" d="100"/>
          <a:sy n="100" d="100"/>
        </p:scale>
        <p:origin x="-1350" y="4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564C5C81-9303-4ED4-B992-5CE0A635A8A1}" type="datetimeFigureOut">
              <a:rPr lang="nl-NL" smtClean="0"/>
              <a:pPr/>
              <a:t>5-2-2014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6916AB4-9AB5-48C7-BC31-DCE44E20A2EA}" type="slidenum">
              <a:rPr lang="nl-NL" smtClean="0"/>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564C5C81-9303-4ED4-B992-5CE0A635A8A1}" type="datetimeFigureOut">
              <a:rPr lang="nl-NL" smtClean="0"/>
              <a:pPr/>
              <a:t>5-2-2014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6916AB4-9AB5-48C7-BC31-DCE44E20A2EA}"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564C5C81-9303-4ED4-B992-5CE0A635A8A1}" type="datetimeFigureOut">
              <a:rPr lang="nl-NL" smtClean="0"/>
              <a:pPr/>
              <a:t>5-2-2014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6916AB4-9AB5-48C7-BC31-DCE44E20A2EA}"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564C5C81-9303-4ED4-B992-5CE0A635A8A1}" type="datetimeFigureOut">
              <a:rPr lang="nl-NL" smtClean="0"/>
              <a:pPr/>
              <a:t>5-2-2014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6916AB4-9AB5-48C7-BC31-DCE44E20A2EA}"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4C5C81-9303-4ED4-B992-5CE0A635A8A1}" type="datetimeFigureOut">
              <a:rPr lang="nl-NL" smtClean="0"/>
              <a:pPr/>
              <a:t>5-2-2014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6916AB4-9AB5-48C7-BC31-DCE44E20A2EA}" type="slidenum">
              <a:rPr lang="nl-NL" smtClean="0"/>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564C5C81-9303-4ED4-B992-5CE0A635A8A1}" type="datetimeFigureOut">
              <a:rPr lang="nl-NL" smtClean="0"/>
              <a:pPr/>
              <a:t>5-2-2014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6916AB4-9AB5-48C7-BC31-DCE44E20A2EA}"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564C5C81-9303-4ED4-B992-5CE0A635A8A1}" type="datetimeFigureOut">
              <a:rPr lang="nl-NL" smtClean="0"/>
              <a:pPr/>
              <a:t>5-2-2014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6916AB4-9AB5-48C7-BC31-DCE44E20A2EA}"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564C5C81-9303-4ED4-B992-5CE0A635A8A1}" type="datetimeFigureOut">
              <a:rPr lang="nl-NL" smtClean="0"/>
              <a:pPr/>
              <a:t>5-2-2014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6916AB4-9AB5-48C7-BC31-DCE44E20A2EA}"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C5C81-9303-4ED4-B992-5CE0A635A8A1}" type="datetimeFigureOut">
              <a:rPr lang="nl-NL" smtClean="0"/>
              <a:pPr/>
              <a:t>5-2-2014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6916AB4-9AB5-48C7-BC31-DCE44E20A2EA}" type="slidenum">
              <a:rPr lang="nl-NL" smtClean="0"/>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4C5C81-9303-4ED4-B992-5CE0A635A8A1}" type="datetimeFigureOut">
              <a:rPr lang="nl-NL" smtClean="0"/>
              <a:pPr/>
              <a:t>5-2-2014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6916AB4-9AB5-48C7-BC31-DCE44E20A2EA}" type="slidenum">
              <a:rPr lang="nl-NL" smtClean="0"/>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4C5C81-9303-4ED4-B992-5CE0A635A8A1}" type="datetimeFigureOut">
              <a:rPr lang="nl-NL" smtClean="0"/>
              <a:pPr/>
              <a:t>5-2-2014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6916AB4-9AB5-48C7-BC31-DCE44E20A2EA}" type="slidenum">
              <a:rPr lang="nl-NL" smtClean="0"/>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4C5C81-9303-4ED4-B992-5CE0A635A8A1}" type="datetimeFigureOut">
              <a:rPr lang="nl-NL" smtClean="0"/>
              <a:pPr/>
              <a:t>5-2-2014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16AB4-9AB5-48C7-BC31-DCE44E20A2EA}"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ictdashboarddenhaag.nl/" TargetMode="External"/><Relationship Id="rId7" Type="http://schemas.openxmlformats.org/officeDocument/2006/relationships/image" Target="../media/image1.png"/><Relationship Id="rId2" Type="http://schemas.openxmlformats.org/officeDocument/2006/relationships/hyperlink" Target="http://www.fortesglobal.com/" TargetMode="External"/><Relationship Id="rId1" Type="http://schemas.openxmlformats.org/officeDocument/2006/relationships/slideLayout" Target="../slideLayouts/slideLayout2.xml"/><Relationship Id="rId6" Type="http://schemas.openxmlformats.org/officeDocument/2006/relationships/hyperlink" Target="http://www.sig.eu/" TargetMode="External"/><Relationship Id="rId5" Type="http://schemas.openxmlformats.org/officeDocument/2006/relationships/hyperlink" Target="http://www.itdashboard.gov/" TargetMode="External"/><Relationship Id="rId4" Type="http://schemas.openxmlformats.org/officeDocument/2006/relationships/hyperlink" Target="http://www.rijksictdashboard.nl/" TargetMode="Externa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549" y="44624"/>
            <a:ext cx="8229600" cy="1143000"/>
          </a:xfrm>
        </p:spPr>
        <p:txBody>
          <a:bodyPr/>
          <a:lstStyle/>
          <a:p>
            <a:pPr algn="l"/>
            <a:r>
              <a:rPr lang="nl-NL" b="1" dirty="0" err="1" smtClean="0">
                <a:solidFill>
                  <a:schemeClr val="tx2"/>
                </a:solidFill>
              </a:rPr>
              <a:t>Factsheet</a:t>
            </a:r>
            <a:r>
              <a:rPr lang="nl-NL" dirty="0" smtClean="0"/>
              <a:t>			</a:t>
            </a:r>
            <a:endParaRPr lang="nl-NL" dirty="0"/>
          </a:p>
        </p:txBody>
      </p:sp>
      <p:graphicFrame>
        <p:nvGraphicFramePr>
          <p:cNvPr id="5" name="Table 4"/>
          <p:cNvGraphicFramePr>
            <a:graphicFrameLocks noGrp="1"/>
          </p:cNvGraphicFramePr>
          <p:nvPr>
            <p:extLst>
              <p:ext uri="{D42A27DB-BD31-4B8C-83A1-F6EECF244321}">
                <p14:modId xmlns:p14="http://schemas.microsoft.com/office/powerpoint/2010/main" xmlns="" val="496841089"/>
              </p:ext>
            </p:extLst>
          </p:nvPr>
        </p:nvGraphicFramePr>
        <p:xfrm>
          <a:off x="323527" y="1124743"/>
          <a:ext cx="8496945" cy="5376496"/>
        </p:xfrm>
        <a:graphic>
          <a:graphicData uri="http://schemas.openxmlformats.org/drawingml/2006/table">
            <a:tbl>
              <a:tblPr/>
              <a:tblGrid>
                <a:gridCol w="2300019"/>
                <a:gridCol w="1989600"/>
                <a:gridCol w="2215818"/>
                <a:gridCol w="1991508"/>
              </a:tblGrid>
              <a:tr h="325304">
                <a:tc gridSpan="4">
                  <a:txBody>
                    <a:bodyPr/>
                    <a:lstStyle/>
                    <a:p>
                      <a:pPr>
                        <a:spcAft>
                          <a:spcPts val="0"/>
                        </a:spcAft>
                      </a:pPr>
                      <a:r>
                        <a:rPr lang="nl-NL" sz="1600" b="1" dirty="0" smtClean="0">
                          <a:solidFill>
                            <a:schemeClr val="bg1"/>
                          </a:solidFill>
                          <a:latin typeface="+mn-lt"/>
                          <a:ea typeface="宋体"/>
                          <a:cs typeface="Times New Roman"/>
                        </a:rPr>
                        <a:t>De </a:t>
                      </a:r>
                      <a:r>
                        <a:rPr lang="nl-NL" sz="1600" b="1" dirty="0" smtClean="0">
                          <a:solidFill>
                            <a:schemeClr val="bg1"/>
                          </a:solidFill>
                          <a:latin typeface="+mn-lt"/>
                          <a:ea typeface="宋体"/>
                          <a:cs typeface="Times New Roman"/>
                        </a:rPr>
                        <a:t>Slimme(re) Programmamanager… Doet aan dashboarding</a:t>
                      </a:r>
                      <a:endParaRPr lang="nl-NL" sz="1000" b="0" dirty="0">
                        <a:solidFill>
                          <a:schemeClr val="bg1"/>
                        </a:solidFill>
                        <a:latin typeface="+mn-lt"/>
                        <a:ea typeface="宋体"/>
                        <a:cs typeface="Times New Roman"/>
                      </a:endParaRPr>
                    </a:p>
                  </a:txBody>
                  <a:tcPr marL="64851" marR="64851"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endParaRPr lang="nl-NL"/>
                    </a:p>
                  </a:txBody>
                  <a:tcPr/>
                </a:tc>
                <a:tc hMerge="1">
                  <a:txBody>
                    <a:bodyPr/>
                    <a:lstStyle/>
                    <a:p>
                      <a:pPr>
                        <a:spcAft>
                          <a:spcPts val="0"/>
                        </a:spcAft>
                      </a:pPr>
                      <a:endParaRPr lang="nl-NL" sz="900" dirty="0">
                        <a:latin typeface="Times New Roman"/>
                        <a:ea typeface="宋体"/>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nl-NL" sz="900" dirty="0">
                        <a:latin typeface="Times New Roman"/>
                        <a:ea typeface="宋体"/>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304">
                <a:tc gridSpan="2">
                  <a:txBody>
                    <a:bodyPr/>
                    <a:lstStyle/>
                    <a:p>
                      <a:pPr>
                        <a:spcAft>
                          <a:spcPts val="0"/>
                        </a:spcAft>
                      </a:pPr>
                      <a:r>
                        <a:rPr lang="nl-NL" sz="1600" b="1" dirty="0">
                          <a:solidFill>
                            <a:schemeClr val="bg1"/>
                          </a:solidFill>
                          <a:latin typeface="+mn-lt"/>
                          <a:ea typeface="宋体"/>
                          <a:cs typeface="Times New Roman"/>
                        </a:rPr>
                        <a:t>Kernboodschap</a:t>
                      </a:r>
                      <a:endParaRPr lang="nl-NL" sz="1400" dirty="0">
                        <a:solidFill>
                          <a:schemeClr val="bg1"/>
                        </a:solidFill>
                        <a:latin typeface="+mn-lt"/>
                        <a:ea typeface="宋体"/>
                        <a:cs typeface="Times New Roman"/>
                      </a:endParaRPr>
                    </a:p>
                  </a:txBody>
                  <a:tcPr marL="64851" marR="64851"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3"/>
                    </a:solidFill>
                  </a:tcPr>
                </a:tc>
                <a:tc hMerge="1">
                  <a:txBody>
                    <a:bodyPr/>
                    <a:lstStyle/>
                    <a:p>
                      <a:endParaRPr lang="nl-NL"/>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600" b="1" dirty="0" smtClean="0">
                          <a:solidFill>
                            <a:schemeClr val="bg1"/>
                          </a:solidFill>
                          <a:latin typeface="+mn-lt"/>
                          <a:ea typeface="宋体"/>
                          <a:cs typeface="Times New Roman"/>
                        </a:rPr>
                        <a:t>Relevantie voor programmamanagers</a:t>
                      </a:r>
                      <a:endParaRPr lang="nl-NL" sz="1600" dirty="0">
                        <a:solidFill>
                          <a:schemeClr val="bg1"/>
                        </a:solidFill>
                        <a:latin typeface="+mn-lt"/>
                        <a:ea typeface="宋体"/>
                        <a:cs typeface="Times New Roman"/>
                      </a:endParaRPr>
                    </a:p>
                  </a:txBody>
                  <a:tcPr marL="64851" marR="64851"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3"/>
                    </a:solidFill>
                  </a:tcPr>
                </a:tc>
                <a:tc hMerge="1">
                  <a:txBody>
                    <a:bodyPr/>
                    <a:lstStyle/>
                    <a:p>
                      <a:pPr>
                        <a:spcAft>
                          <a:spcPts val="0"/>
                        </a:spcAft>
                      </a:pPr>
                      <a:endParaRPr lang="nl-NL" sz="900" dirty="0">
                        <a:latin typeface="Times New Roman"/>
                        <a:ea typeface="宋体"/>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967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000" kern="1200" baseline="0" dirty="0" smtClean="0">
                        <a:solidFill>
                          <a:schemeClr val="tx2"/>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000" kern="1200" baseline="0" dirty="0" smtClean="0">
                          <a:solidFill>
                            <a:schemeClr val="tx2"/>
                          </a:solidFill>
                          <a:latin typeface="+mn-lt"/>
                          <a:ea typeface="Times New Roman"/>
                          <a:cs typeface="Times New Roman"/>
                        </a:rPr>
                        <a:t>Organisaties </a:t>
                      </a:r>
                      <a:r>
                        <a:rPr lang="nl-NL" sz="1000" kern="1200" baseline="0" dirty="0" smtClean="0">
                          <a:solidFill>
                            <a:schemeClr val="tx2"/>
                          </a:solidFill>
                          <a:latin typeface="+mn-lt"/>
                          <a:ea typeface="Times New Roman"/>
                          <a:cs typeface="Times New Roman"/>
                        </a:rPr>
                        <a:t>als Alliander, Delta Lloyd, KLM, diverse gemeenten en ministeries zijn slimmer gaan samenwerken aan hun programma’s en projecten. De rode draad is eenvoud en communicatie. Het succes van elke verandering staat of valt bij de adoptie en daarmee eenvoud van de gebruikte methodieken en technologieën. Een simpele maar flexibele basisinrichting van de projecten en programma’s op basis van best practices is daarbij essentieel. </a:t>
                      </a:r>
                    </a:p>
                    <a:p>
                      <a:pPr marL="0" marR="0" indent="0" algn="l" defTabSz="914400" rtl="0" eaLnBrk="1" fontAlgn="auto" latinLnBrk="0" hangingPunct="1">
                        <a:lnSpc>
                          <a:spcPct val="100000"/>
                        </a:lnSpc>
                        <a:spcBef>
                          <a:spcPts val="0"/>
                        </a:spcBef>
                        <a:spcAft>
                          <a:spcPts val="0"/>
                        </a:spcAft>
                        <a:buClrTx/>
                        <a:buSzTx/>
                        <a:buFontTx/>
                        <a:buNone/>
                        <a:tabLst/>
                        <a:defRPr/>
                      </a:pPr>
                      <a:r>
                        <a:rPr lang="nl-NL" sz="1000" kern="1200" baseline="0" dirty="0" smtClean="0">
                          <a:solidFill>
                            <a:schemeClr val="tx2"/>
                          </a:solidFill>
                          <a:latin typeface="+mn-lt"/>
                          <a:ea typeface="Times New Roman"/>
                          <a:cs typeface="Times New Roman"/>
                        </a:rPr>
                        <a:t>Communicatiemiddelen </a:t>
                      </a:r>
                      <a:r>
                        <a:rPr lang="nl-NL" sz="1000" kern="1200" baseline="0" dirty="0" smtClean="0">
                          <a:solidFill>
                            <a:schemeClr val="tx2"/>
                          </a:solidFill>
                          <a:latin typeface="+mn-lt"/>
                          <a:ea typeface="Times New Roman"/>
                          <a:cs typeface="Times New Roman"/>
                        </a:rPr>
                        <a:t>zoals een programma dashboard dragen bij aan draagvlak en betrokkenheid. Denk hierbij aan het Rijks-ICT Dashboard of het ICT Dashboard van de gemeente Den Haag. </a:t>
                      </a:r>
                    </a:p>
                    <a:p>
                      <a:pPr marL="0" marR="0" indent="0" algn="l" defTabSz="914400" rtl="0" eaLnBrk="1" fontAlgn="auto" latinLnBrk="0" hangingPunct="1">
                        <a:lnSpc>
                          <a:spcPct val="100000"/>
                        </a:lnSpc>
                        <a:spcBef>
                          <a:spcPts val="0"/>
                        </a:spcBef>
                        <a:spcAft>
                          <a:spcPts val="0"/>
                        </a:spcAft>
                        <a:buClrTx/>
                        <a:buSzTx/>
                        <a:buFontTx/>
                        <a:buNone/>
                        <a:tabLst/>
                        <a:defRPr/>
                      </a:pPr>
                      <a:r>
                        <a:rPr lang="nl-NL" sz="1000" kern="1200" baseline="0" dirty="0" smtClean="0">
                          <a:solidFill>
                            <a:schemeClr val="tx2"/>
                          </a:solidFill>
                          <a:latin typeface="+mn-lt"/>
                          <a:ea typeface="Times New Roman"/>
                          <a:cs typeface="Times New Roman"/>
                        </a:rPr>
                        <a:t>Een </a:t>
                      </a:r>
                      <a:r>
                        <a:rPr lang="nl-NL" sz="1000" kern="1200" baseline="0" dirty="0" smtClean="0">
                          <a:solidFill>
                            <a:schemeClr val="tx2"/>
                          </a:solidFill>
                          <a:latin typeface="+mn-lt"/>
                          <a:ea typeface="Times New Roman"/>
                          <a:cs typeface="Times New Roman"/>
                        </a:rPr>
                        <a:t>programmadashboard geeft bovendien een verhelderend beeld van de voortgang, knelpunten en risico’s van alle onderliggende projecten. </a:t>
                      </a:r>
                      <a:r>
                        <a:rPr lang="en-US" sz="1000" kern="1200" baseline="0" dirty="0" err="1" smtClean="0">
                          <a:solidFill>
                            <a:schemeClr val="tx2"/>
                          </a:solidFill>
                          <a:latin typeface="+mn-lt"/>
                          <a:ea typeface="Times New Roman"/>
                          <a:cs typeface="Times New Roman"/>
                        </a:rPr>
                        <a:t>Samen</a:t>
                      </a:r>
                      <a:r>
                        <a:rPr lang="en-US" sz="1000" kern="1200" baseline="0" dirty="0" smtClean="0">
                          <a:solidFill>
                            <a:schemeClr val="tx2"/>
                          </a:solidFill>
                          <a:latin typeface="+mn-lt"/>
                          <a:ea typeface="Times New Roman"/>
                          <a:cs typeface="Times New Roman"/>
                        </a:rPr>
                        <a:t> </a:t>
                      </a:r>
                      <a:r>
                        <a:rPr lang="en-US" sz="1000" kern="1200" baseline="0" dirty="0" err="1" smtClean="0">
                          <a:solidFill>
                            <a:schemeClr val="tx2"/>
                          </a:solidFill>
                          <a:latin typeface="+mn-lt"/>
                          <a:ea typeface="Times New Roman"/>
                          <a:cs typeface="Times New Roman"/>
                        </a:rPr>
                        <a:t>hebben</a:t>
                      </a:r>
                      <a:r>
                        <a:rPr lang="en-US" sz="1000" kern="1200" baseline="0" dirty="0" smtClean="0">
                          <a:solidFill>
                            <a:schemeClr val="tx2"/>
                          </a:solidFill>
                          <a:latin typeface="+mn-lt"/>
                          <a:ea typeface="Times New Roman"/>
                          <a:cs typeface="Times New Roman"/>
                        </a:rPr>
                        <a:t> </a:t>
                      </a:r>
                      <a:r>
                        <a:rPr lang="en-US" sz="1000" kern="1200" baseline="0" dirty="0" err="1" smtClean="0">
                          <a:solidFill>
                            <a:schemeClr val="tx2"/>
                          </a:solidFill>
                          <a:latin typeface="+mn-lt"/>
                          <a:ea typeface="Times New Roman"/>
                          <a:cs typeface="Times New Roman"/>
                        </a:rPr>
                        <a:t>wij</a:t>
                      </a:r>
                      <a:r>
                        <a:rPr lang="en-US" sz="1000" kern="1200" baseline="0" dirty="0" smtClean="0">
                          <a:solidFill>
                            <a:schemeClr val="tx2"/>
                          </a:solidFill>
                          <a:latin typeface="+mn-lt"/>
                          <a:ea typeface="Times New Roman"/>
                          <a:cs typeface="Times New Roman"/>
                        </a:rPr>
                        <a:t> </a:t>
                      </a:r>
                      <a:r>
                        <a:rPr lang="en-US" sz="1000" kern="1200" baseline="0" dirty="0" err="1" smtClean="0">
                          <a:solidFill>
                            <a:schemeClr val="tx2"/>
                          </a:solidFill>
                          <a:latin typeface="+mn-lt"/>
                          <a:ea typeface="Times New Roman"/>
                          <a:cs typeface="Times New Roman"/>
                        </a:rPr>
                        <a:t>na</a:t>
                      </a:r>
                      <a:r>
                        <a:rPr lang="en-US" sz="1000" kern="1200" baseline="0" dirty="0" smtClean="0">
                          <a:solidFill>
                            <a:schemeClr val="tx2"/>
                          </a:solidFill>
                          <a:latin typeface="+mn-lt"/>
                          <a:ea typeface="Times New Roman"/>
                          <a:cs typeface="Times New Roman"/>
                        </a:rPr>
                        <a:t> de </a:t>
                      </a:r>
                      <a:r>
                        <a:rPr lang="en-US" sz="1000" kern="1200" baseline="0" dirty="0" err="1" smtClean="0">
                          <a:solidFill>
                            <a:schemeClr val="tx2"/>
                          </a:solidFill>
                          <a:latin typeface="+mn-lt"/>
                          <a:ea typeface="Times New Roman"/>
                          <a:cs typeface="Times New Roman"/>
                        </a:rPr>
                        <a:t>sessie</a:t>
                      </a:r>
                      <a:r>
                        <a:rPr lang="en-US" sz="1000" kern="1200" baseline="0" dirty="0" smtClean="0">
                          <a:solidFill>
                            <a:schemeClr val="tx2"/>
                          </a:solidFill>
                          <a:latin typeface="+mn-lt"/>
                          <a:ea typeface="Times New Roman"/>
                          <a:cs typeface="Times New Roman"/>
                        </a:rPr>
                        <a:t> </a:t>
                      </a:r>
                      <a:r>
                        <a:rPr lang="en-US" sz="1000" kern="1200" baseline="0" dirty="0" err="1" smtClean="0">
                          <a:solidFill>
                            <a:schemeClr val="tx2"/>
                          </a:solidFill>
                          <a:latin typeface="+mn-lt"/>
                          <a:ea typeface="Times New Roman"/>
                          <a:cs typeface="Times New Roman"/>
                        </a:rPr>
                        <a:t>een</a:t>
                      </a:r>
                      <a:r>
                        <a:rPr lang="en-US" sz="1000" kern="1200" baseline="0" dirty="0" smtClean="0">
                          <a:solidFill>
                            <a:schemeClr val="tx2"/>
                          </a:solidFill>
                          <a:latin typeface="+mn-lt"/>
                          <a:ea typeface="Times New Roman"/>
                          <a:cs typeface="Times New Roman"/>
                        </a:rPr>
                        <a:t> </a:t>
                      </a:r>
                      <a:r>
                        <a:rPr lang="en-US" sz="1000" kern="1200" baseline="0" dirty="0" err="1" smtClean="0">
                          <a:solidFill>
                            <a:schemeClr val="tx2"/>
                          </a:solidFill>
                          <a:latin typeface="+mn-lt"/>
                          <a:ea typeface="Times New Roman"/>
                          <a:cs typeface="Times New Roman"/>
                        </a:rPr>
                        <a:t>beeld</a:t>
                      </a:r>
                      <a:r>
                        <a:rPr lang="en-US" sz="1000" kern="1200" baseline="0" dirty="0" smtClean="0">
                          <a:solidFill>
                            <a:schemeClr val="tx2"/>
                          </a:solidFill>
                          <a:latin typeface="+mn-lt"/>
                          <a:ea typeface="Times New Roman"/>
                          <a:cs typeface="Times New Roman"/>
                        </a:rPr>
                        <a:t> over </a:t>
                      </a:r>
                      <a:r>
                        <a:rPr lang="en-US" sz="1000" kern="1200" baseline="0" dirty="0" err="1" smtClean="0">
                          <a:solidFill>
                            <a:schemeClr val="tx2"/>
                          </a:solidFill>
                          <a:latin typeface="+mn-lt"/>
                          <a:ea typeface="Times New Roman"/>
                          <a:cs typeface="Times New Roman"/>
                        </a:rPr>
                        <a:t>een</a:t>
                      </a:r>
                      <a:r>
                        <a:rPr lang="en-US" sz="1000" kern="1200" baseline="0" dirty="0" smtClean="0">
                          <a:solidFill>
                            <a:schemeClr val="tx2"/>
                          </a:solidFill>
                          <a:latin typeface="+mn-lt"/>
                          <a:ea typeface="Times New Roman"/>
                          <a:cs typeface="Times New Roman"/>
                        </a:rPr>
                        <a:t> </a:t>
                      </a:r>
                      <a:r>
                        <a:rPr lang="en-US" sz="1000" kern="1200" baseline="0" dirty="0" err="1" smtClean="0">
                          <a:solidFill>
                            <a:schemeClr val="tx2"/>
                          </a:solidFill>
                          <a:latin typeface="+mn-lt"/>
                          <a:ea typeface="Times New Roman"/>
                          <a:cs typeface="Times New Roman"/>
                        </a:rPr>
                        <a:t>effectief</a:t>
                      </a:r>
                      <a:r>
                        <a:rPr lang="en-US" sz="1000" kern="1200" baseline="0" dirty="0" smtClean="0">
                          <a:solidFill>
                            <a:schemeClr val="tx2"/>
                          </a:solidFill>
                          <a:latin typeface="+mn-lt"/>
                          <a:ea typeface="Times New Roman"/>
                          <a:cs typeface="Times New Roman"/>
                        </a:rPr>
                        <a:t> </a:t>
                      </a:r>
                      <a:r>
                        <a:rPr lang="en-US" sz="1000" kern="1200" baseline="0" dirty="0" err="1" smtClean="0">
                          <a:solidFill>
                            <a:schemeClr val="tx2"/>
                          </a:solidFill>
                          <a:latin typeface="+mn-lt"/>
                          <a:ea typeface="Times New Roman"/>
                          <a:cs typeface="Times New Roman"/>
                        </a:rPr>
                        <a:t>programmadashboard</a:t>
                      </a:r>
                      <a:r>
                        <a:rPr lang="en-US" sz="1000" kern="1200" baseline="0" dirty="0" smtClean="0">
                          <a:solidFill>
                            <a:schemeClr val="tx2"/>
                          </a:solidFill>
                          <a:latin typeface="+mn-lt"/>
                          <a:ea typeface="Times New Roman"/>
                          <a:cs typeface="Times New Roman"/>
                        </a:rPr>
                        <a:t>, en hoe </a:t>
                      </a:r>
                      <a:r>
                        <a:rPr lang="en-US" sz="1000" kern="1200" baseline="0" dirty="0" err="1" smtClean="0">
                          <a:solidFill>
                            <a:schemeClr val="tx2"/>
                          </a:solidFill>
                          <a:latin typeface="+mn-lt"/>
                          <a:ea typeface="Times New Roman"/>
                          <a:cs typeface="Times New Roman"/>
                        </a:rPr>
                        <a:t>deze</a:t>
                      </a:r>
                      <a:r>
                        <a:rPr lang="en-US" sz="1000" kern="1200" baseline="0" dirty="0" smtClean="0">
                          <a:solidFill>
                            <a:schemeClr val="tx2"/>
                          </a:solidFill>
                          <a:latin typeface="+mn-lt"/>
                          <a:ea typeface="Times New Roman"/>
                          <a:cs typeface="Times New Roman"/>
                        </a:rPr>
                        <a:t> in de </a:t>
                      </a:r>
                      <a:r>
                        <a:rPr lang="en-US" sz="1000" kern="1200" baseline="0" dirty="0" err="1" smtClean="0">
                          <a:solidFill>
                            <a:schemeClr val="tx2"/>
                          </a:solidFill>
                          <a:latin typeface="+mn-lt"/>
                          <a:ea typeface="Times New Roman"/>
                          <a:cs typeface="Times New Roman"/>
                        </a:rPr>
                        <a:t>praktijk</a:t>
                      </a:r>
                      <a:r>
                        <a:rPr lang="en-US" sz="1000" kern="1200" baseline="0" dirty="0" smtClean="0">
                          <a:solidFill>
                            <a:schemeClr val="tx2"/>
                          </a:solidFill>
                          <a:latin typeface="+mn-lt"/>
                          <a:ea typeface="Times New Roman"/>
                          <a:cs typeface="Times New Roman"/>
                        </a:rPr>
                        <a:t> in </a:t>
                      </a:r>
                      <a:r>
                        <a:rPr lang="en-US" sz="1000" kern="1200" baseline="0" dirty="0" err="1" smtClean="0">
                          <a:solidFill>
                            <a:schemeClr val="tx2"/>
                          </a:solidFill>
                          <a:latin typeface="+mn-lt"/>
                          <a:ea typeface="Times New Roman"/>
                          <a:cs typeface="Times New Roman"/>
                        </a:rPr>
                        <a:t>te</a:t>
                      </a:r>
                      <a:r>
                        <a:rPr lang="en-US" sz="1000" kern="1200" baseline="0" dirty="0" smtClean="0">
                          <a:solidFill>
                            <a:schemeClr val="tx2"/>
                          </a:solidFill>
                          <a:latin typeface="+mn-lt"/>
                          <a:ea typeface="Times New Roman"/>
                          <a:cs typeface="Times New Roman"/>
                        </a:rPr>
                        <a:t> </a:t>
                      </a:r>
                      <a:r>
                        <a:rPr lang="en-US" sz="1000" kern="1200" baseline="0" dirty="0" err="1" smtClean="0">
                          <a:solidFill>
                            <a:schemeClr val="tx2"/>
                          </a:solidFill>
                          <a:latin typeface="+mn-lt"/>
                          <a:ea typeface="Times New Roman"/>
                          <a:cs typeface="Times New Roman"/>
                        </a:rPr>
                        <a:t>zetten</a:t>
                      </a:r>
                      <a:r>
                        <a:rPr lang="en-US" sz="1000" kern="1200" baseline="0" dirty="0" smtClean="0">
                          <a:solidFill>
                            <a:schemeClr val="tx2"/>
                          </a:solidFill>
                          <a:latin typeface="+mn-lt"/>
                          <a:ea typeface="Times New Roman"/>
                          <a:cs typeface="Times New Roman"/>
                        </a:rPr>
                        <a:t> is.</a:t>
                      </a:r>
                      <a:endParaRPr lang="nl-NL" sz="1000" kern="1200" baseline="0" dirty="0" smtClean="0">
                        <a:solidFill>
                          <a:schemeClr val="tx2"/>
                        </a:solidFill>
                        <a:latin typeface="+mn-lt"/>
                        <a:ea typeface="Times New Roman"/>
                        <a:cs typeface="Times New Roman"/>
                      </a:endParaRPr>
                    </a:p>
                  </a:txBody>
                  <a:tcPr marL="64851" marR="64851"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hMerge="1">
                  <a:txBody>
                    <a:bodyPr/>
                    <a:lstStyle/>
                    <a:p>
                      <a:endParaRPr lang="nl-NL"/>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000" dirty="0" smtClean="0">
                        <a:solidFill>
                          <a:schemeClr val="tx2"/>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000" kern="1200" baseline="0" dirty="0" smtClean="0">
                          <a:solidFill>
                            <a:schemeClr val="tx2"/>
                          </a:solidFill>
                          <a:latin typeface="+mn-lt"/>
                          <a:ea typeface="Times New Roman"/>
                          <a:cs typeface="Times New Roman"/>
                        </a:rPr>
                        <a:t>De slimme(re) programmamanager kan na het bijwonen van deze sessie:</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000" kern="1200" baseline="0" dirty="0" smtClean="0">
                        <a:solidFill>
                          <a:schemeClr val="tx2"/>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000" kern="1200" baseline="0" dirty="0" smtClean="0">
                          <a:solidFill>
                            <a:schemeClr val="tx2"/>
                          </a:solidFill>
                          <a:latin typeface="+mn-lt"/>
                          <a:ea typeface="Times New Roman"/>
                          <a:cs typeface="Times New Roman"/>
                        </a:rPr>
                        <a:t> - programma’s effectiever managen aan de hand van praktijkervaringen </a:t>
                      </a:r>
                    </a:p>
                    <a:p>
                      <a:pPr marL="0" marR="0" indent="0" algn="l" defTabSz="914400" rtl="0" eaLnBrk="1" fontAlgn="auto" latinLnBrk="0" hangingPunct="1">
                        <a:lnSpc>
                          <a:spcPct val="100000"/>
                        </a:lnSpc>
                        <a:spcBef>
                          <a:spcPts val="0"/>
                        </a:spcBef>
                        <a:spcAft>
                          <a:spcPts val="0"/>
                        </a:spcAft>
                        <a:buClrTx/>
                        <a:buSzTx/>
                        <a:buFontTx/>
                        <a:buNone/>
                        <a:tabLst/>
                        <a:defRPr/>
                      </a:pPr>
                      <a:r>
                        <a:rPr lang="nl-NL" sz="1000" kern="1200" baseline="0" dirty="0" smtClean="0">
                          <a:solidFill>
                            <a:schemeClr val="tx2"/>
                          </a:solidFill>
                          <a:latin typeface="+mn-lt"/>
                          <a:ea typeface="Times New Roman"/>
                          <a:cs typeface="Times New Roman"/>
                        </a:rPr>
                        <a:t>    aangedragen door andere deelnemers.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smtClean="0">
                        <a:solidFill>
                          <a:schemeClr val="tx2"/>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smtClean="0">
                          <a:solidFill>
                            <a:schemeClr val="tx2"/>
                          </a:solidFill>
                          <a:latin typeface="+mn-lt"/>
                          <a:ea typeface="Times New Roman"/>
                          <a:cs typeface="Times New Roman"/>
                        </a:rPr>
                        <a:t> - </a:t>
                      </a:r>
                      <a:r>
                        <a:rPr lang="en-US" sz="1000" kern="1200" baseline="0" dirty="0" err="1" smtClean="0">
                          <a:solidFill>
                            <a:schemeClr val="tx2"/>
                          </a:solidFill>
                          <a:latin typeface="+mn-lt"/>
                          <a:ea typeface="Times New Roman"/>
                          <a:cs typeface="Times New Roman"/>
                        </a:rPr>
                        <a:t>aangeven</a:t>
                      </a:r>
                      <a:r>
                        <a:rPr lang="en-US" sz="1000" kern="1200" baseline="0" dirty="0" smtClean="0">
                          <a:solidFill>
                            <a:schemeClr val="tx2"/>
                          </a:solidFill>
                          <a:latin typeface="+mn-lt"/>
                          <a:ea typeface="Times New Roman"/>
                          <a:cs typeface="Times New Roman"/>
                        </a:rPr>
                        <a:t> </a:t>
                      </a:r>
                      <a:r>
                        <a:rPr lang="en-US" sz="1000" kern="1200" baseline="0" dirty="0" err="1" smtClean="0">
                          <a:solidFill>
                            <a:schemeClr val="tx2"/>
                          </a:solidFill>
                          <a:latin typeface="+mn-lt"/>
                          <a:ea typeface="Times New Roman"/>
                          <a:cs typeface="Times New Roman"/>
                        </a:rPr>
                        <a:t>wat</a:t>
                      </a:r>
                      <a:r>
                        <a:rPr lang="en-US" sz="1000" kern="1200" baseline="0" dirty="0" smtClean="0">
                          <a:solidFill>
                            <a:schemeClr val="tx2"/>
                          </a:solidFill>
                          <a:latin typeface="+mn-lt"/>
                          <a:ea typeface="Times New Roman"/>
                          <a:cs typeface="Times New Roman"/>
                        </a:rPr>
                        <a:t> </a:t>
                      </a:r>
                      <a:r>
                        <a:rPr lang="en-US" sz="1000" kern="1200" baseline="0" dirty="0" err="1" smtClean="0">
                          <a:solidFill>
                            <a:schemeClr val="tx2"/>
                          </a:solidFill>
                          <a:latin typeface="+mn-lt"/>
                          <a:ea typeface="Times New Roman"/>
                          <a:cs typeface="Times New Roman"/>
                        </a:rPr>
                        <a:t>een</a:t>
                      </a:r>
                      <a:r>
                        <a:rPr lang="en-US" sz="1000" kern="1200" baseline="0" dirty="0" smtClean="0">
                          <a:solidFill>
                            <a:schemeClr val="tx2"/>
                          </a:solidFill>
                          <a:latin typeface="+mn-lt"/>
                          <a:ea typeface="Times New Roman"/>
                          <a:cs typeface="Times New Roman"/>
                        </a:rPr>
                        <a:t> </a:t>
                      </a:r>
                      <a:r>
                        <a:rPr lang="en-US" sz="1000" kern="1200" baseline="0" dirty="0" err="1" smtClean="0">
                          <a:solidFill>
                            <a:schemeClr val="tx2"/>
                          </a:solidFill>
                          <a:latin typeface="+mn-lt"/>
                          <a:ea typeface="Times New Roman"/>
                          <a:cs typeface="Times New Roman"/>
                        </a:rPr>
                        <a:t>goed</a:t>
                      </a:r>
                      <a:r>
                        <a:rPr lang="en-US" sz="1000" kern="1200" baseline="0" dirty="0" smtClean="0">
                          <a:solidFill>
                            <a:schemeClr val="tx2"/>
                          </a:solidFill>
                          <a:latin typeface="+mn-lt"/>
                          <a:ea typeface="Times New Roman"/>
                          <a:cs typeface="Times New Roman"/>
                        </a:rPr>
                        <a:t> </a:t>
                      </a:r>
                      <a:r>
                        <a:rPr lang="en-US" sz="1000" kern="1200" baseline="0" dirty="0" err="1" smtClean="0">
                          <a:solidFill>
                            <a:schemeClr val="tx2"/>
                          </a:solidFill>
                          <a:latin typeface="+mn-lt"/>
                          <a:ea typeface="Times New Roman"/>
                          <a:cs typeface="Times New Roman"/>
                        </a:rPr>
                        <a:t>programma</a:t>
                      </a:r>
                      <a:r>
                        <a:rPr lang="en-US" sz="1000" kern="1200" baseline="0" dirty="0" smtClean="0">
                          <a:solidFill>
                            <a:schemeClr val="tx2"/>
                          </a:solidFill>
                          <a:latin typeface="+mn-lt"/>
                          <a:ea typeface="Times New Roman"/>
                          <a:cs typeface="Times New Roman"/>
                        </a:rPr>
                        <a:t> dashboard </a:t>
                      </a:r>
                      <a:r>
                        <a:rPr lang="en-US" sz="1000" kern="1200" baseline="0" dirty="0" err="1" smtClean="0">
                          <a:solidFill>
                            <a:schemeClr val="tx2"/>
                          </a:solidFill>
                          <a:latin typeface="+mn-lt"/>
                          <a:ea typeface="Times New Roman"/>
                          <a:cs typeface="Times New Roman"/>
                        </a:rPr>
                        <a:t>behelst</a:t>
                      </a:r>
                      <a:r>
                        <a:rPr lang="en-US" sz="1000" kern="1200" baseline="0" dirty="0" smtClean="0">
                          <a:solidFill>
                            <a:schemeClr val="tx2"/>
                          </a:solidFill>
                          <a:latin typeface="+mn-lt"/>
                          <a:ea typeface="Times New Roman"/>
                          <a:cs typeface="Times New Roman"/>
                        </a:rPr>
                        <a:t> en </a:t>
                      </a:r>
                      <a:r>
                        <a:rPr lang="en-US" sz="1000" kern="1200" baseline="0" dirty="0" err="1" smtClean="0">
                          <a:solidFill>
                            <a:schemeClr val="tx2"/>
                          </a:solidFill>
                          <a:latin typeface="+mn-lt"/>
                          <a:ea typeface="Times New Roman"/>
                          <a:cs typeface="Times New Roman"/>
                        </a:rPr>
                        <a:t>welke</a:t>
                      </a:r>
                      <a:r>
                        <a:rPr lang="en-US" sz="1000" kern="1200" baseline="0" dirty="0" smtClean="0">
                          <a:solidFill>
                            <a:schemeClr val="tx2"/>
                          </a:solidFill>
                          <a:latin typeface="+mn-lt"/>
                          <a:ea typeface="Times New Roman"/>
                          <a:cs typeface="Times New Roman"/>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smtClean="0">
                          <a:solidFill>
                            <a:schemeClr val="tx2"/>
                          </a:solidFill>
                          <a:latin typeface="+mn-lt"/>
                          <a:ea typeface="Times New Roman"/>
                          <a:cs typeface="Times New Roman"/>
                        </a:rPr>
                        <a:t>    </a:t>
                      </a:r>
                      <a:r>
                        <a:rPr lang="en-US" sz="1000" kern="1200" baseline="0" dirty="0" err="1" smtClean="0">
                          <a:solidFill>
                            <a:schemeClr val="tx2"/>
                          </a:solidFill>
                          <a:latin typeface="+mn-lt"/>
                          <a:ea typeface="Times New Roman"/>
                          <a:cs typeface="Times New Roman"/>
                        </a:rPr>
                        <a:t>randvoorwaarden</a:t>
                      </a:r>
                      <a:r>
                        <a:rPr lang="en-US" sz="1000" kern="1200" baseline="0" dirty="0" smtClean="0">
                          <a:solidFill>
                            <a:schemeClr val="tx2"/>
                          </a:solidFill>
                          <a:latin typeface="+mn-lt"/>
                          <a:ea typeface="Times New Roman"/>
                          <a:cs typeface="Times New Roman"/>
                        </a:rPr>
                        <a:t> </a:t>
                      </a:r>
                      <a:r>
                        <a:rPr lang="en-US" sz="1000" kern="1200" baseline="0" dirty="0" err="1" smtClean="0">
                          <a:solidFill>
                            <a:schemeClr val="tx2"/>
                          </a:solidFill>
                          <a:latin typeface="+mn-lt"/>
                          <a:ea typeface="Times New Roman"/>
                          <a:cs typeface="Times New Roman"/>
                        </a:rPr>
                        <a:t>moeten</a:t>
                      </a:r>
                      <a:r>
                        <a:rPr lang="en-US" sz="1000" kern="1200" baseline="0" dirty="0" smtClean="0">
                          <a:solidFill>
                            <a:schemeClr val="tx2"/>
                          </a:solidFill>
                          <a:latin typeface="+mn-lt"/>
                          <a:ea typeface="Times New Roman"/>
                          <a:cs typeface="Times New Roman"/>
                        </a:rPr>
                        <a:t> </a:t>
                      </a:r>
                      <a:r>
                        <a:rPr lang="en-US" sz="1000" kern="1200" baseline="0" dirty="0" err="1" smtClean="0">
                          <a:solidFill>
                            <a:schemeClr val="tx2"/>
                          </a:solidFill>
                          <a:latin typeface="+mn-lt"/>
                          <a:ea typeface="Times New Roman"/>
                          <a:cs typeface="Times New Roman"/>
                        </a:rPr>
                        <a:t>worden</a:t>
                      </a:r>
                      <a:r>
                        <a:rPr lang="en-US" sz="1000" kern="1200" baseline="0" dirty="0" smtClean="0">
                          <a:solidFill>
                            <a:schemeClr val="tx2"/>
                          </a:solidFill>
                          <a:latin typeface="+mn-lt"/>
                          <a:ea typeface="Times New Roman"/>
                          <a:cs typeface="Times New Roman"/>
                        </a:rPr>
                        <a:t> </a:t>
                      </a:r>
                      <a:r>
                        <a:rPr lang="en-US" sz="1000" kern="1200" baseline="0" dirty="0" err="1" smtClean="0">
                          <a:solidFill>
                            <a:schemeClr val="tx2"/>
                          </a:solidFill>
                          <a:latin typeface="+mn-lt"/>
                          <a:ea typeface="Times New Roman"/>
                          <a:cs typeface="Times New Roman"/>
                        </a:rPr>
                        <a:t>ingevuld</a:t>
                      </a:r>
                      <a:r>
                        <a:rPr lang="en-US" sz="1000" kern="1200" baseline="0" dirty="0" smtClean="0">
                          <a:solidFill>
                            <a:schemeClr val="tx2"/>
                          </a:solidFill>
                          <a:latin typeface="+mn-lt"/>
                          <a:ea typeface="Times New Roman"/>
                          <a:cs typeface="Times New Roman"/>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smtClean="0">
                        <a:solidFill>
                          <a:schemeClr val="tx2"/>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smtClean="0">
                        <a:solidFill>
                          <a:schemeClr val="tx2"/>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NL" sz="1000" baseline="0" dirty="0" smtClean="0">
                        <a:solidFill>
                          <a:schemeClr val="tx2"/>
                        </a:solidFill>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smtClean="0">
                        <a:solidFill>
                          <a:schemeClr val="tx2"/>
                        </a:solidFill>
                        <a:latin typeface="+mn-lt"/>
                        <a:ea typeface="宋体"/>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NL" sz="1000" dirty="0" smtClean="0">
                        <a:solidFill>
                          <a:schemeClr val="tx2"/>
                        </a:solidFill>
                        <a:latin typeface="+mn-lt"/>
                        <a:ea typeface="宋体"/>
                        <a:cs typeface="Times New Roman"/>
                      </a:endParaRPr>
                    </a:p>
                    <a:p>
                      <a:pPr>
                        <a:spcAft>
                          <a:spcPts val="0"/>
                        </a:spcAft>
                      </a:pPr>
                      <a:endParaRPr lang="nl-NL" sz="1000" dirty="0">
                        <a:solidFill>
                          <a:schemeClr val="tx2"/>
                        </a:solidFill>
                        <a:latin typeface="+mn-lt"/>
                        <a:ea typeface="宋体"/>
                        <a:cs typeface="Times New Roman"/>
                      </a:endParaRPr>
                    </a:p>
                  </a:txBody>
                  <a:tcPr marL="64851" marR="64851"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hMerge="1">
                  <a:txBody>
                    <a:bodyPr/>
                    <a:lstStyle/>
                    <a:p>
                      <a:pPr>
                        <a:spcAft>
                          <a:spcPts val="0"/>
                        </a:spcAft>
                      </a:pPr>
                      <a:endParaRPr lang="nl-NL" sz="900" dirty="0">
                        <a:latin typeface="Times New Roman"/>
                        <a:ea typeface="宋体"/>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306">
                <a:tc gridSpan="2">
                  <a:txBody>
                    <a:bodyPr/>
                    <a:lstStyle/>
                    <a:p>
                      <a:pPr>
                        <a:spcAft>
                          <a:spcPts val="0"/>
                        </a:spcAft>
                      </a:pPr>
                      <a:r>
                        <a:rPr lang="nl-NL" sz="1600" b="1" dirty="0" smtClean="0">
                          <a:solidFill>
                            <a:schemeClr val="bg1"/>
                          </a:solidFill>
                          <a:latin typeface="+mn-lt"/>
                          <a:ea typeface="宋体"/>
                          <a:cs typeface="Times New Roman"/>
                        </a:rPr>
                        <a:t>Kernmodel</a:t>
                      </a:r>
                      <a:endParaRPr lang="nl-NL" sz="1400" dirty="0">
                        <a:solidFill>
                          <a:schemeClr val="bg1"/>
                        </a:solidFill>
                        <a:latin typeface="+mn-lt"/>
                        <a:ea typeface="宋体"/>
                        <a:cs typeface="Times New Roman"/>
                      </a:endParaRPr>
                    </a:p>
                  </a:txBody>
                  <a:tcPr marL="64851" marR="64851"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2"/>
                    </a:solidFill>
                  </a:tcPr>
                </a:tc>
                <a:tc hMerge="1">
                  <a:txBody>
                    <a:bodyPr/>
                    <a:lstStyle/>
                    <a:p>
                      <a:endParaRPr lang="nl-NL"/>
                    </a:p>
                  </a:txBody>
                  <a:tcPr/>
                </a:tc>
                <a:tc gridSpan="2">
                  <a:txBody>
                    <a:bodyPr/>
                    <a:lstStyle/>
                    <a:p>
                      <a:pPr>
                        <a:spcAft>
                          <a:spcPts val="0"/>
                        </a:spcAft>
                      </a:pPr>
                      <a:r>
                        <a:rPr lang="nl-NL" sz="1600" b="1" smtClean="0">
                          <a:solidFill>
                            <a:schemeClr val="bg1"/>
                          </a:solidFill>
                          <a:latin typeface="+mn-lt"/>
                          <a:ea typeface="宋体"/>
                          <a:cs typeface="Times New Roman"/>
                        </a:rPr>
                        <a:t> - Leestips</a:t>
                      </a:r>
                      <a:endParaRPr lang="nl-NL" sz="1400" dirty="0">
                        <a:solidFill>
                          <a:schemeClr val="bg1"/>
                        </a:solidFill>
                        <a:latin typeface="+mn-lt"/>
                        <a:ea typeface="宋体"/>
                        <a:cs typeface="Times New Roman"/>
                      </a:endParaRPr>
                    </a:p>
                  </a:txBody>
                  <a:tcPr marL="64851" marR="64851"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2"/>
                    </a:solidFill>
                  </a:tcPr>
                </a:tc>
                <a:tc hMerge="1">
                  <a:txBody>
                    <a:bodyPr/>
                    <a:lstStyle/>
                    <a:p>
                      <a:pPr>
                        <a:spcAft>
                          <a:spcPts val="0"/>
                        </a:spcAft>
                      </a:pPr>
                      <a:endParaRPr lang="nl-NL" sz="900" dirty="0">
                        <a:latin typeface="Times New Roman"/>
                        <a:ea typeface="宋体"/>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895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smtClean="0">
                        <a:solidFill>
                          <a:schemeClr val="tx2"/>
                        </a:solidFill>
                        <a:latin typeface="+mn-lt"/>
                        <a:ea typeface="宋体"/>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000" i="0" u="none" dirty="0" smtClean="0">
                          <a:solidFill>
                            <a:schemeClr val="tx2"/>
                          </a:solidFill>
                          <a:latin typeface="+mn-lt"/>
                          <a:ea typeface="宋体"/>
                          <a:cs typeface="Times New Roman"/>
                        </a:rPr>
                        <a:t>Van</a:t>
                      </a:r>
                      <a:r>
                        <a:rPr lang="nl-NL" sz="1000" i="0" u="none" baseline="0" dirty="0" smtClean="0">
                          <a:solidFill>
                            <a:schemeClr val="tx2"/>
                          </a:solidFill>
                          <a:latin typeface="+mn-lt"/>
                          <a:ea typeface="宋体"/>
                          <a:cs typeface="Times New Roman"/>
                        </a:rPr>
                        <a:t> Excel rapportage naar een </a:t>
                      </a:r>
                      <a:r>
                        <a:rPr lang="nl-NL" sz="1000" b="1" i="0" u="none" baseline="0" dirty="0" smtClean="0">
                          <a:solidFill>
                            <a:schemeClr val="tx2"/>
                          </a:solidFill>
                          <a:latin typeface="+mn-lt"/>
                          <a:ea typeface="宋体"/>
                          <a:cs typeface="Times New Roman"/>
                        </a:rPr>
                        <a:t>echt ondersteunend </a:t>
                      </a:r>
                      <a:r>
                        <a:rPr lang="nl-NL" sz="1000" i="0" u="none" baseline="0" dirty="0" smtClean="0">
                          <a:solidFill>
                            <a:schemeClr val="tx2"/>
                          </a:solidFill>
                          <a:latin typeface="+mn-lt"/>
                          <a:ea typeface="宋体"/>
                          <a:cs typeface="Times New Roman"/>
                        </a:rPr>
                        <a:t>communicatiemiddel:</a:t>
                      </a:r>
                      <a:endParaRPr lang="en-US" sz="1000" i="0" u="none" dirty="0" smtClean="0">
                        <a:solidFill>
                          <a:schemeClr val="tx2"/>
                        </a:solidFill>
                        <a:latin typeface="+mn-lt"/>
                        <a:ea typeface="宋体"/>
                        <a:cs typeface="Times New Roman"/>
                      </a:endParaRPr>
                    </a:p>
                  </a:txBody>
                  <a:tcPr marL="64851" marR="64851"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hMerge="1">
                  <a:txBody>
                    <a:bodyPr/>
                    <a:lstStyle/>
                    <a:p>
                      <a:endParaRPr lang="nl-NL"/>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000" dirty="0" smtClean="0">
                        <a:solidFill>
                          <a:schemeClr val="tx2"/>
                        </a:solidFill>
                        <a:latin typeface="+mn-lt"/>
                        <a:ea typeface="宋体"/>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000" dirty="0" smtClean="0">
                          <a:solidFill>
                            <a:schemeClr val="tx2"/>
                          </a:solidFill>
                          <a:latin typeface="+mn-lt"/>
                          <a:ea typeface="宋体"/>
                          <a:cs typeface="Times New Roman"/>
                        </a:rPr>
                        <a:t>Meer informatie en inspiratie is te vinden op:</a:t>
                      </a:r>
                      <a:endParaRPr lang="en-US" sz="1000" dirty="0" smtClean="0">
                        <a:solidFill>
                          <a:schemeClr val="tx2"/>
                        </a:solidFill>
                        <a:latin typeface="+mn-lt"/>
                        <a:ea typeface="宋体"/>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2"/>
                          </a:solidFill>
                          <a:latin typeface="+mn-lt"/>
                          <a:ea typeface="宋体"/>
                          <a:cs typeface="Times New Roman"/>
                        </a:rPr>
                        <a:t> - </a:t>
                      </a:r>
                      <a:r>
                        <a:rPr lang="en-US" sz="1000" dirty="0" smtClean="0">
                          <a:solidFill>
                            <a:schemeClr val="tx2"/>
                          </a:solidFill>
                          <a:latin typeface="+mn-lt"/>
                          <a:ea typeface="宋体"/>
                          <a:cs typeface="Times New Roman"/>
                          <a:hlinkClick r:id="rId2"/>
                        </a:rPr>
                        <a:t>www.fortesglobal.com</a:t>
                      </a:r>
                      <a:endParaRPr lang="en-US" sz="1000" dirty="0" smtClean="0">
                        <a:solidFill>
                          <a:schemeClr val="tx2"/>
                        </a:solidFill>
                        <a:latin typeface="+mn-lt"/>
                        <a:ea typeface="宋体"/>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2"/>
                          </a:solidFill>
                          <a:latin typeface="+mn-lt"/>
                          <a:ea typeface="宋体"/>
                          <a:cs typeface="Times New Roman"/>
                        </a:rPr>
                        <a:t> - </a:t>
                      </a:r>
                      <a:r>
                        <a:rPr lang="en-US" sz="1000" dirty="0" smtClean="0">
                          <a:solidFill>
                            <a:schemeClr val="tx2"/>
                          </a:solidFill>
                          <a:latin typeface="+mn-lt"/>
                          <a:ea typeface="宋体"/>
                          <a:cs typeface="Times New Roman"/>
                          <a:hlinkClick r:id="rId3"/>
                        </a:rPr>
                        <a:t>www.ictdashboarddenhaag.nl</a:t>
                      </a:r>
                      <a:endParaRPr lang="en-US" sz="1000" dirty="0" smtClean="0">
                        <a:solidFill>
                          <a:schemeClr val="tx2"/>
                        </a:solidFill>
                        <a:latin typeface="+mn-lt"/>
                        <a:ea typeface="宋体"/>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2"/>
                          </a:solidFill>
                          <a:latin typeface="+mn-lt"/>
                          <a:ea typeface="宋体"/>
                          <a:cs typeface="Times New Roman"/>
                        </a:rPr>
                        <a:t> - </a:t>
                      </a:r>
                      <a:r>
                        <a:rPr lang="en-US" sz="1000" dirty="0" smtClean="0">
                          <a:solidFill>
                            <a:schemeClr val="tx2"/>
                          </a:solidFill>
                          <a:latin typeface="+mn-lt"/>
                          <a:ea typeface="宋体"/>
                          <a:cs typeface="Times New Roman"/>
                          <a:hlinkClick r:id="rId4"/>
                        </a:rPr>
                        <a:t>www.rijksictdashboard.nl</a:t>
                      </a:r>
                      <a:endParaRPr lang="en-US" sz="1000" dirty="0" smtClean="0">
                        <a:solidFill>
                          <a:schemeClr val="tx2"/>
                        </a:solidFill>
                        <a:latin typeface="+mn-lt"/>
                        <a:ea typeface="宋体"/>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2"/>
                          </a:solidFill>
                          <a:latin typeface="+mn-lt"/>
                          <a:ea typeface="宋体"/>
                          <a:cs typeface="Times New Roman"/>
                        </a:rPr>
                        <a:t> - </a:t>
                      </a:r>
                      <a:r>
                        <a:rPr lang="en-US" sz="1000" dirty="0" smtClean="0">
                          <a:solidFill>
                            <a:schemeClr val="tx2"/>
                          </a:solidFill>
                          <a:latin typeface="+mn-lt"/>
                          <a:ea typeface="宋体"/>
                          <a:cs typeface="Times New Roman"/>
                          <a:hlinkClick r:id="rId5"/>
                        </a:rPr>
                        <a:t>www.itdashboard.gov</a:t>
                      </a:r>
                      <a:endParaRPr lang="en-US" sz="1000" dirty="0" smtClean="0">
                        <a:solidFill>
                          <a:schemeClr val="tx2"/>
                        </a:solidFill>
                        <a:latin typeface="+mn-lt"/>
                        <a:ea typeface="宋体"/>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solidFill>
                            <a:schemeClr val="tx2"/>
                          </a:solidFill>
                          <a:latin typeface="+mn-lt"/>
                          <a:ea typeface="宋体"/>
                          <a:cs typeface="Times New Roman"/>
                        </a:rPr>
                        <a:t> - </a:t>
                      </a:r>
                      <a:r>
                        <a:rPr lang="en-US" sz="1000" baseline="0" dirty="0" smtClean="0">
                          <a:solidFill>
                            <a:schemeClr val="tx2"/>
                          </a:solidFill>
                          <a:latin typeface="+mn-lt"/>
                          <a:ea typeface="宋体"/>
                          <a:cs typeface="Times New Roman"/>
                          <a:hlinkClick r:id="rId6"/>
                        </a:rPr>
                        <a:t>www.sig.eu</a:t>
                      </a:r>
                      <a:endParaRPr lang="en-US" sz="1000" baseline="0" dirty="0" smtClean="0">
                        <a:solidFill>
                          <a:schemeClr val="tx2"/>
                        </a:solidFill>
                        <a:latin typeface="+mn-lt"/>
                        <a:ea typeface="宋体"/>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NL" sz="1000" dirty="0" smtClean="0">
                        <a:solidFill>
                          <a:schemeClr val="tx2"/>
                        </a:solidFill>
                        <a:latin typeface="+mn-lt"/>
                        <a:ea typeface="宋体"/>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000" dirty="0" smtClean="0">
                          <a:solidFill>
                            <a:schemeClr val="tx2"/>
                          </a:solidFill>
                          <a:latin typeface="+mn-lt"/>
                          <a:ea typeface="宋体"/>
                          <a:cs typeface="Times New Roman"/>
                        </a:rPr>
                        <a:t>In</a:t>
                      </a:r>
                      <a:r>
                        <a:rPr lang="nl-NL" sz="1000" baseline="0" dirty="0" smtClean="0">
                          <a:solidFill>
                            <a:schemeClr val="tx2"/>
                          </a:solidFill>
                          <a:latin typeface="+mn-lt"/>
                          <a:ea typeface="宋体"/>
                          <a:cs typeface="Times New Roman"/>
                        </a:rPr>
                        <a:t> de loop van het jaar zullen wij nog een aantal sessies organiseren met klanten en </a:t>
                      </a:r>
                      <a:r>
                        <a:rPr lang="nl-NL" sz="1000" kern="1200" baseline="0" dirty="0" smtClean="0">
                          <a:solidFill>
                            <a:schemeClr val="tx2"/>
                          </a:solidFill>
                          <a:latin typeface="+mn-lt"/>
                          <a:ea typeface="宋体"/>
                          <a:cs typeface="Times New Roman"/>
                        </a:rPr>
                        <a:t>geïnteresseerden </a:t>
                      </a:r>
                      <a:r>
                        <a:rPr lang="nl-NL" sz="1000" baseline="0" dirty="0" smtClean="0">
                          <a:solidFill>
                            <a:schemeClr val="tx2"/>
                          </a:solidFill>
                          <a:latin typeface="+mn-lt"/>
                          <a:ea typeface="宋体"/>
                          <a:cs typeface="Times New Roman"/>
                        </a:rPr>
                        <a:t>om  “het” programma dashboard ook daadwerkelijk te realiseren. Interesse? </a:t>
                      </a:r>
                      <a:r>
                        <a:rPr lang="nl-NL" sz="1000" baseline="0" smtClean="0">
                          <a:solidFill>
                            <a:schemeClr val="tx2"/>
                          </a:solidFill>
                          <a:latin typeface="+mn-lt"/>
                          <a:ea typeface="宋体"/>
                          <a:cs typeface="Times New Roman"/>
                        </a:rPr>
                        <a:t>Laat het even weten......</a:t>
                      </a:r>
                      <a:endParaRPr lang="nl-NL" sz="1000" dirty="0">
                        <a:solidFill>
                          <a:schemeClr val="tx2"/>
                        </a:solidFill>
                        <a:latin typeface="+mn-lt"/>
                        <a:ea typeface="宋体"/>
                        <a:cs typeface="Times New Roman"/>
                      </a:endParaRPr>
                    </a:p>
                  </a:txBody>
                  <a:tcPr marL="64851" marR="64851"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hMerge="1">
                  <a:txBody>
                    <a:bodyPr/>
                    <a:lstStyle/>
                    <a:p>
                      <a:pPr>
                        <a:spcAft>
                          <a:spcPts val="0"/>
                        </a:spcAft>
                      </a:pPr>
                      <a:endParaRPr lang="nl-NL" sz="900" dirty="0">
                        <a:latin typeface="Times New Roman"/>
                        <a:ea typeface="宋体"/>
                        <a:cs typeface="Times New Roman"/>
                      </a:endParaRPr>
                    </a:p>
                  </a:txBody>
                  <a:tcPr marL="64851" marR="64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32">
                <a:tc>
                  <a:txBody>
                    <a:bodyPr/>
                    <a:lstStyle/>
                    <a:p>
                      <a:pPr>
                        <a:spcAft>
                          <a:spcPts val="0"/>
                        </a:spcAft>
                      </a:pPr>
                      <a:r>
                        <a:rPr lang="nl-NL" sz="1000" smtClean="0">
                          <a:solidFill>
                            <a:schemeClr val="tx2"/>
                          </a:solidFill>
                          <a:latin typeface="+mn-lt"/>
                          <a:ea typeface="宋体"/>
                          <a:cs typeface="Times New Roman"/>
                        </a:rPr>
                        <a:t>Ruud Peltzer</a:t>
                      </a:r>
                      <a:endParaRPr lang="nl-NL" sz="1000" dirty="0">
                        <a:solidFill>
                          <a:schemeClr val="tx2"/>
                        </a:solidFill>
                        <a:latin typeface="+mn-lt"/>
                        <a:ea typeface="宋体"/>
                        <a:cs typeface="Times New Roman"/>
                      </a:endParaRPr>
                    </a:p>
                  </a:txBody>
                  <a:tcPr marL="64851" marR="64851"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spcAft>
                          <a:spcPts val="0"/>
                        </a:spcAft>
                      </a:pPr>
                      <a:r>
                        <a:rPr lang="nl-NL" sz="1000" smtClean="0">
                          <a:solidFill>
                            <a:schemeClr val="tx2"/>
                          </a:solidFill>
                          <a:latin typeface="+mn-lt"/>
                          <a:ea typeface="宋体"/>
                          <a:cs typeface="Times New Roman"/>
                        </a:rPr>
                        <a:t>Commercieel directeur</a:t>
                      </a:r>
                      <a:endParaRPr lang="nl-NL" sz="1000" dirty="0">
                        <a:solidFill>
                          <a:schemeClr val="tx2"/>
                        </a:solidFill>
                        <a:latin typeface="+mn-lt"/>
                        <a:ea typeface="宋体"/>
                        <a:cs typeface="Times New Roman"/>
                      </a:endParaRPr>
                    </a:p>
                  </a:txBody>
                  <a:tcPr marL="64851" marR="64851"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spcAft>
                          <a:spcPts val="0"/>
                        </a:spcAft>
                      </a:pPr>
                      <a:r>
                        <a:rPr lang="nl-NL" sz="1000" smtClean="0">
                          <a:solidFill>
                            <a:schemeClr val="tx2"/>
                          </a:solidFill>
                          <a:latin typeface="+mn-lt"/>
                          <a:ea typeface="宋体"/>
                          <a:cs typeface="Times New Roman"/>
                        </a:rPr>
                        <a:t>Fortes</a:t>
                      </a:r>
                      <a:endParaRPr lang="nl-NL" sz="1000" dirty="0">
                        <a:solidFill>
                          <a:schemeClr val="tx2"/>
                        </a:solidFill>
                        <a:latin typeface="+mn-lt"/>
                        <a:ea typeface="宋体"/>
                        <a:cs typeface="Times New Roman"/>
                      </a:endParaRPr>
                    </a:p>
                  </a:txBody>
                  <a:tcPr marL="64851" marR="64851"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spcAft>
                          <a:spcPts val="0"/>
                        </a:spcAft>
                      </a:pPr>
                      <a:r>
                        <a:rPr lang="en-US" sz="1000" dirty="0" smtClean="0">
                          <a:solidFill>
                            <a:schemeClr val="tx2"/>
                          </a:solidFill>
                          <a:latin typeface="+mn-lt"/>
                          <a:ea typeface="宋体"/>
                          <a:cs typeface="Times New Roman"/>
                        </a:rPr>
                        <a:t>r.peltzer@fortes.nl</a:t>
                      </a:r>
                      <a:endParaRPr lang="nl-NL" sz="1000" dirty="0">
                        <a:solidFill>
                          <a:schemeClr val="tx2"/>
                        </a:solidFill>
                        <a:latin typeface="+mn-lt"/>
                        <a:ea typeface="宋体"/>
                        <a:cs typeface="Times New Roman"/>
                      </a:endParaRPr>
                    </a:p>
                  </a:txBody>
                  <a:tcPr marL="64851" marR="64851"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pic>
        <p:nvPicPr>
          <p:cNvPr id="6" name="Picture 5" descr="logo-pgmo.png"/>
          <p:cNvPicPr>
            <a:picLocks noChangeAspect="1"/>
          </p:cNvPicPr>
          <p:nvPr/>
        </p:nvPicPr>
        <p:blipFill>
          <a:blip r:embed="rId7" cstate="print"/>
          <a:stretch>
            <a:fillRect/>
          </a:stretch>
        </p:blipFill>
        <p:spPr>
          <a:xfrm>
            <a:off x="5335860" y="67774"/>
            <a:ext cx="3556620" cy="1032788"/>
          </a:xfrm>
          <a:prstGeom prst="rect">
            <a:avLst/>
          </a:prstGeom>
        </p:spPr>
      </p:pic>
      <p:pic>
        <p:nvPicPr>
          <p:cNvPr id="7" name="Afbeelding 6" descr="Dashboard.png"/>
          <p:cNvPicPr>
            <a:picLocks noChangeAspect="1"/>
          </p:cNvPicPr>
          <p:nvPr/>
        </p:nvPicPr>
        <p:blipFill>
          <a:blip r:embed="rId8" cstate="print"/>
          <a:stretch>
            <a:fillRect/>
          </a:stretch>
        </p:blipFill>
        <p:spPr>
          <a:xfrm>
            <a:off x="2585517" y="4619781"/>
            <a:ext cx="1889944" cy="1473515"/>
          </a:xfrm>
          <a:prstGeom prst="rect">
            <a:avLst/>
          </a:prstGeom>
        </p:spPr>
      </p:pic>
      <p:pic>
        <p:nvPicPr>
          <p:cNvPr id="1026" name="Picture 2" descr="C:\Users\ruud.DOWNUNDER\AppData\Local\Microsoft\Windows\Temporary Internet Files\Content.Outlook\CVLMI4N5\foto.JPG"/>
          <p:cNvPicPr>
            <a:picLocks noChangeAspect="1" noChangeArrowheads="1"/>
          </p:cNvPicPr>
          <p:nvPr/>
        </p:nvPicPr>
        <p:blipFill rotWithShape="1">
          <a:blip r:embed="rId9" cstate="print">
            <a:extLst>
              <a:ext uri="{28A0092B-C50C-407E-A947-70E740481C1C}">
                <a14:useLocalDpi xmlns:a14="http://schemas.microsoft.com/office/drawing/2010/main" xmlns="" val="0"/>
              </a:ext>
            </a:extLst>
          </a:blip>
          <a:srcRect l="5841" t="18617" r="1958"/>
          <a:stretch/>
        </p:blipFill>
        <p:spPr bwMode="auto">
          <a:xfrm>
            <a:off x="467544" y="4737355"/>
            <a:ext cx="1870636" cy="1238365"/>
          </a:xfrm>
          <a:prstGeom prst="rect">
            <a:avLst/>
          </a:prstGeom>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TotalTime>
  <Words>278</Words>
  <Application>Microsoft Office PowerPoint</Application>
  <PresentationFormat>On-screen Show (4:3)</PresentationFormat>
  <Paragraphs>37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Factsheet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bps</dc:creator>
  <cp:lastModifiedBy>bps</cp:lastModifiedBy>
  <cp:revision>29</cp:revision>
  <cp:lastPrinted>2014-02-05T16:48:14Z</cp:lastPrinted>
  <dcterms:created xsi:type="dcterms:W3CDTF">2013-12-22T09:39:04Z</dcterms:created>
  <dcterms:modified xsi:type="dcterms:W3CDTF">2014-02-05T17:23:29Z</dcterms:modified>
</cp:coreProperties>
</file>