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1800" u="none">
                <a:solidFill>
                  <a:srgbClr val="000000"/>
                </a:solidFill>
                <a:effectLst/>
                <a:latin typeface="Calibri"/>
              </a:defRPr>
            </a:pPr>
            <a:r>
              <a:rPr b="1" i="0" strike="noStrike" sz="1800" u="none">
                <a:solidFill>
                  <a:srgbClr val="000000"/>
                </a:solidFill>
                <a:effectLst/>
                <a:latin typeface="Calibri"/>
              </a:rPr>
              <a:t>Ontwikkeling werkgelegenheid Safety &amp; Security in Twente</a:t>
            </a:r>
          </a:p>
        </c:rich>
      </c:tx>
      <c:layout>
        <c:manualLayout>
          <c:xMode val="edge"/>
          <c:yMode val="edge"/>
          <c:x val="0.0778584"/>
          <c:y val="0.005"/>
          <c:w val="0.510079"/>
          <c:h val="0.130734"/>
        </c:manualLayout>
      </c:layout>
      <c:overlay val="1"/>
      <c:spPr>
        <a:noFill/>
        <a:effectLst/>
      </c:spPr>
    </c:title>
    <c:autoTitleDeleted val="1"/>
    <c:plotArea>
      <c:layout>
        <c:manualLayout>
          <c:layoutTarget val="inner"/>
          <c:xMode val="edge"/>
          <c:yMode val="edge"/>
          <c:x val="0.0607278"/>
          <c:y val="0.130734"/>
          <c:w val="0.602459"/>
          <c:h val="0.791013"/>
        </c:manualLayout>
      </c:layout>
      <c:lineChart>
        <c:grouping val="standard"/>
        <c:varyColors val="0"/>
        <c:ser>
          <c:idx val="0"/>
          <c:order val="0"/>
          <c:tx>
            <c:strRef>
              <c:f>Sheet1!$A$2</c:f>
              <c:strCache>
                <c:pt idx="0">
                  <c:v>Autonome groei (ong. 3 %)</c:v>
                </c:pt>
              </c:strCache>
            </c:strRef>
          </c:tx>
          <c:spPr>
            <a:noFill/>
            <a:ln w="47625" cap="flat">
              <a:solidFill>
                <a:srgbClr val="98B955"/>
              </a:solidFill>
              <a:prstDash val="solid"/>
              <a:bevel/>
            </a:ln>
            <a:effectLst/>
          </c:spPr>
          <c:marker>
            <c:symbol val="none"/>
            <c:size val="3"/>
            <c:spPr>
              <a:solidFill>
                <a:srgbClr val="000000">
                  <a:alpha val="0"/>
                </a:srgbClr>
              </a:solidFill>
              <a:ln w="47625" cap="flat">
                <a:solidFill>
                  <a:srgbClr val="98B955"/>
                </a:solidFill>
                <a:prstDash val="solid"/>
                <a:bevel/>
              </a:ln>
              <a:effectLst/>
            </c:spPr>
          </c:marker>
          <c:dLbls>
            <c:numFmt formatCode="0" sourceLinked="0"/>
            <c:txPr>
              <a:bodyPr/>
              <a:lstStyle/>
              <a:p>
                <a:pPr lvl="0">
                  <a:defRPr b="0" i="0" strike="noStrike" sz="1000" u="none">
                    <a:solidFill>
                      <a:srgbClr val="000000"/>
                    </a:solidFill>
                    <a:effectLst/>
                    <a:latin typeface="Calibri"/>
                  </a:defRPr>
                </a:pPr>
                <a:r>
                  <a:rPr b="0" i="0" strike="noStrike" sz="1000" u="none">
                    <a:solidFill>
                      <a:srgbClr val="000000"/>
                    </a:solidFill>
                    <a:effectLst/>
                    <a:latin typeface="Calibri"/>
                  </a:rPr>
                  <a:t/>
                </a:r>
              </a:p>
            </c:txPr>
            <c:dLblPos val="t"/>
            <c:showLegendKey val="0"/>
            <c:showVal val="0"/>
            <c:showCatName val="0"/>
            <c:showSerName val="0"/>
            <c:showPercent val="0"/>
            <c:showBubbleSize val="0"/>
            <c:showLeaderLines val="0"/>
          </c:dLbls>
          <c:cat>
            <c:strRef>
              <c:f>Sheet1!$B$1:$H$1</c:f>
              <c:strCache>
                <c:ptCount val="7"/>
                <c:pt idx="0">
                  <c:v>2014</c:v>
                </c:pt>
                <c:pt idx="1">
                  <c:v>2015</c:v>
                </c:pt>
                <c:pt idx="2">
                  <c:v>2016</c:v>
                </c:pt>
                <c:pt idx="3">
                  <c:v>2017</c:v>
                </c:pt>
                <c:pt idx="4">
                  <c:v>2018</c:v>
                </c:pt>
                <c:pt idx="5">
                  <c:v>2019</c:v>
                </c:pt>
                <c:pt idx="6">
                  <c:v>2020</c:v>
                </c:pt>
              </c:strCache>
            </c:strRef>
          </c:cat>
          <c:val>
            <c:numRef>
              <c:f>Sheet1!$B$2:$H$2</c:f>
              <c:numCache>
                <c:ptCount val="7"/>
                <c:pt idx="0">
                  <c:v>5835.000000</c:v>
                </c:pt>
                <c:pt idx="1">
                  <c:v>6035.000000</c:v>
                </c:pt>
                <c:pt idx="2">
                  <c:v>6235.000000</c:v>
                </c:pt>
                <c:pt idx="3">
                  <c:v>6435.000000</c:v>
                </c:pt>
                <c:pt idx="4">
                  <c:v>6635.000000</c:v>
                </c:pt>
                <c:pt idx="5">
                  <c:v>6835.000000</c:v>
                </c:pt>
                <c:pt idx="6">
                  <c:v>7035.000000</c:v>
                </c:pt>
              </c:numCache>
            </c:numRef>
          </c:val>
          <c:smooth val="0"/>
        </c:ser>
        <c:ser>
          <c:idx val="1"/>
          <c:order val="1"/>
          <c:tx>
            <c:strRef>
              <c:f>Sheet1!$A$3</c:f>
              <c:strCache>
                <c:pt idx="0">
                  <c:v>Bijdrage TS&amp;S netwerkfunctie</c:v>
                </c:pt>
              </c:strCache>
            </c:strRef>
          </c:tx>
          <c:spPr>
            <a:noFill/>
            <a:ln w="47625" cap="flat">
              <a:solidFill>
                <a:srgbClr val="7D60A0"/>
              </a:solidFill>
              <a:prstDash val="solid"/>
              <a:bevel/>
            </a:ln>
            <a:effectLst/>
          </c:spPr>
          <c:marker>
            <c:symbol val="none"/>
            <c:size val="3"/>
            <c:spPr>
              <a:solidFill>
                <a:srgbClr val="000000">
                  <a:alpha val="0"/>
                </a:srgbClr>
              </a:solidFill>
              <a:ln w="47625" cap="flat">
                <a:solidFill>
                  <a:srgbClr val="7D60A0"/>
                </a:solidFill>
                <a:prstDash val="solid"/>
                <a:bevel/>
              </a:ln>
              <a:effectLst/>
            </c:spPr>
          </c:marker>
          <c:dLbls>
            <c:numFmt formatCode="0" sourceLinked="0"/>
            <c:txPr>
              <a:bodyPr/>
              <a:lstStyle/>
              <a:p>
                <a:pPr lvl="0">
                  <a:defRPr b="0" i="0" strike="noStrike" sz="1000" u="none">
                    <a:solidFill>
                      <a:srgbClr val="000000"/>
                    </a:solidFill>
                    <a:effectLst/>
                    <a:latin typeface="Calibri"/>
                  </a:defRPr>
                </a:pPr>
                <a:r>
                  <a:rPr b="0" i="0" strike="noStrike" sz="1000" u="none">
                    <a:solidFill>
                      <a:srgbClr val="000000"/>
                    </a:solidFill>
                    <a:effectLst/>
                    <a:latin typeface="Calibri"/>
                  </a:rPr>
                  <a:t/>
                </a:r>
              </a:p>
            </c:txPr>
            <c:dLblPos val="t"/>
            <c:showLegendKey val="0"/>
            <c:showVal val="0"/>
            <c:showCatName val="0"/>
            <c:showSerName val="0"/>
            <c:showPercent val="0"/>
            <c:showBubbleSize val="0"/>
            <c:showLeaderLines val="0"/>
          </c:dLbls>
          <c:cat>
            <c:strRef>
              <c:f>Sheet1!$B$1:$H$1</c:f>
              <c:strCache>
                <c:ptCount val="7"/>
                <c:pt idx="0">
                  <c:v>2014</c:v>
                </c:pt>
                <c:pt idx="1">
                  <c:v>2015</c:v>
                </c:pt>
                <c:pt idx="2">
                  <c:v>2016</c:v>
                </c:pt>
                <c:pt idx="3">
                  <c:v>2017</c:v>
                </c:pt>
                <c:pt idx="4">
                  <c:v>2018</c:v>
                </c:pt>
                <c:pt idx="5">
                  <c:v>2019</c:v>
                </c:pt>
                <c:pt idx="6">
                  <c:v>2020</c:v>
                </c:pt>
              </c:strCache>
            </c:strRef>
          </c:cat>
          <c:val>
            <c:numRef>
              <c:f>Sheet1!$B$3:$H$3</c:f>
              <c:numCache>
                <c:ptCount val="7"/>
                <c:pt idx="0">
                  <c:v>5835.000000</c:v>
                </c:pt>
                <c:pt idx="1">
                  <c:v>6085.000000</c:v>
                </c:pt>
                <c:pt idx="2">
                  <c:v>6385.000000</c:v>
                </c:pt>
                <c:pt idx="3">
                  <c:v>6685.000000</c:v>
                </c:pt>
                <c:pt idx="4">
                  <c:v>6985.000000</c:v>
                </c:pt>
                <c:pt idx="5">
                  <c:v>7285.000000</c:v>
                </c:pt>
                <c:pt idx="6">
                  <c:v>7585.000000</c:v>
                </c:pt>
              </c:numCache>
            </c:numRef>
          </c:val>
          <c:smooth val="0"/>
        </c:ser>
        <c:ser>
          <c:idx val="2"/>
          <c:order val="2"/>
          <c:tx>
            <c:strRef>
              <c:f>Sheet1!$A$4</c:f>
              <c:strCache>
                <c:pt idx="0">
                  <c:v>Bijdrage investeren in innovatieprogramma's en faciliteiten</c:v>
                </c:pt>
              </c:strCache>
            </c:strRef>
          </c:tx>
          <c:spPr>
            <a:noFill/>
            <a:ln w="47625" cap="flat">
              <a:solidFill>
                <a:srgbClr val="4A7EBB"/>
              </a:solidFill>
              <a:prstDash val="solid"/>
              <a:bevel/>
            </a:ln>
            <a:effectLst/>
          </c:spPr>
          <c:marker>
            <c:symbol val="none"/>
            <c:size val="3"/>
            <c:spPr>
              <a:solidFill>
                <a:srgbClr val="000000">
                  <a:alpha val="0"/>
                </a:srgbClr>
              </a:solidFill>
              <a:ln w="47625" cap="flat">
                <a:solidFill>
                  <a:srgbClr val="4A7EBB"/>
                </a:solidFill>
                <a:prstDash val="solid"/>
                <a:bevel/>
              </a:ln>
              <a:effectLst/>
            </c:spPr>
          </c:marker>
          <c:dLbls>
            <c:numFmt formatCode="0" sourceLinked="0"/>
            <c:txPr>
              <a:bodyPr/>
              <a:lstStyle/>
              <a:p>
                <a:pPr lvl="0">
                  <a:defRPr b="0" i="0" strike="noStrike" sz="1000" u="none">
                    <a:solidFill>
                      <a:srgbClr val="000000"/>
                    </a:solidFill>
                    <a:effectLst/>
                    <a:latin typeface="Calibri"/>
                  </a:defRPr>
                </a:pPr>
                <a:r>
                  <a:rPr b="0" i="0" strike="noStrike" sz="1000" u="none">
                    <a:solidFill>
                      <a:srgbClr val="000000"/>
                    </a:solidFill>
                    <a:effectLst/>
                    <a:latin typeface="Calibri"/>
                  </a:rPr>
                  <a:t/>
                </a:r>
              </a:p>
            </c:txPr>
            <c:dLblPos val="t"/>
            <c:showLegendKey val="0"/>
            <c:showVal val="0"/>
            <c:showCatName val="0"/>
            <c:showSerName val="0"/>
            <c:showPercent val="0"/>
            <c:showBubbleSize val="0"/>
            <c:showLeaderLines val="0"/>
          </c:dLbls>
          <c:cat>
            <c:strRef>
              <c:f>Sheet1!$B$1:$H$1</c:f>
              <c:strCache>
                <c:ptCount val="7"/>
                <c:pt idx="0">
                  <c:v>2014</c:v>
                </c:pt>
                <c:pt idx="1">
                  <c:v>2015</c:v>
                </c:pt>
                <c:pt idx="2">
                  <c:v>2016</c:v>
                </c:pt>
                <c:pt idx="3">
                  <c:v>2017</c:v>
                </c:pt>
                <c:pt idx="4">
                  <c:v>2018</c:v>
                </c:pt>
                <c:pt idx="5">
                  <c:v>2019</c:v>
                </c:pt>
                <c:pt idx="6">
                  <c:v>2020</c:v>
                </c:pt>
              </c:strCache>
            </c:strRef>
          </c:cat>
          <c:val>
            <c:numRef>
              <c:f>Sheet1!$B$4:$H$4</c:f>
              <c:numCache>
                <c:ptCount val="7"/>
                <c:pt idx="0">
                  <c:v>5835.000000</c:v>
                </c:pt>
                <c:pt idx="1">
                  <c:v>6135.000000</c:v>
                </c:pt>
                <c:pt idx="2">
                  <c:v>6485.000000</c:v>
                </c:pt>
                <c:pt idx="3">
                  <c:v>6885.000000</c:v>
                </c:pt>
                <c:pt idx="4">
                  <c:v>7285.000000</c:v>
                </c:pt>
                <c:pt idx="5">
                  <c:v>7735.000000</c:v>
                </c:pt>
                <c:pt idx="6">
                  <c:v>8185.000000</c:v>
                </c:pt>
              </c:numCache>
            </c:numRef>
          </c:val>
          <c:smooth val="0"/>
        </c:ser>
        <c:marker val="1"/>
        <c:axId val="0"/>
        <c:axId val="1"/>
      </c:lineChart>
      <c:catAx>
        <c:axId val="0"/>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lvl="0">
              <a:defRPr b="0" i="0" strike="noStrike" sz="1000" u="none">
                <a:solidFill>
                  <a:srgbClr val="000000"/>
                </a:solidFill>
                <a:effectLst/>
                <a:latin typeface="Calibri"/>
              </a:defRPr>
            </a:pPr>
          </a:p>
        </c:txPr>
        <c:crossAx val="1"/>
        <c:crosses val="autoZero"/>
        <c:auto val="1"/>
        <c:lblAlgn val="ctr"/>
        <c:noMultiLvlLbl val="1"/>
      </c:catAx>
      <c:valAx>
        <c:axId val="1"/>
        <c:scaling>
          <c:orientation val="minMax"/>
          <c:min val="5500"/>
        </c:scaling>
        <c:delete val="0"/>
        <c:axPos val="l"/>
        <c:majorGridlines>
          <c:spPr>
            <a:ln w="12700" cap="flat">
              <a:solidFill>
                <a:srgbClr val="888888"/>
              </a:solidFill>
              <a:prstDash val="solid"/>
              <a:bevel/>
            </a:ln>
          </c:spPr>
        </c:majorGridlines>
        <c:title>
          <c:tx>
            <c:rich>
              <a:bodyPr rot="-5400000"/>
              <a:lstStyle/>
              <a:p>
                <a:pPr lvl="0">
                  <a:defRPr b="1" i="0" strike="noStrike" sz="1000" u="none">
                    <a:solidFill>
                      <a:srgbClr val="000000"/>
                    </a:solidFill>
                    <a:effectLst/>
                    <a:latin typeface="Calibri"/>
                  </a:defRPr>
                </a:pPr>
                <a:r>
                  <a:rPr b="1" i="0" strike="noStrike" sz="1000" u="none">
                    <a:solidFill>
                      <a:srgbClr val="000000"/>
                    </a:solidFill>
                    <a:effectLst/>
                    <a:latin typeface="Calibri"/>
                  </a:rPr>
                  <a:t>Aantal FTE werkgelegenheid</a:t>
                </a:r>
              </a:p>
            </c:rich>
          </c:tx>
          <c:layout/>
          <c:overlay val="1"/>
        </c:title>
        <c:numFmt formatCode="0" sourceLinked="0"/>
        <c:majorTickMark val="none"/>
        <c:minorTickMark val="none"/>
        <c:tickLblPos val="nextTo"/>
        <c:spPr>
          <a:ln w="12700" cap="flat">
            <a:solidFill>
              <a:srgbClr val="000000"/>
            </a:solidFill>
            <a:prstDash val="solid"/>
            <a:miter lim="400000"/>
          </a:ln>
        </c:spPr>
        <c:txPr>
          <a:bodyPr rot="0"/>
          <a:lstStyle/>
          <a:p>
            <a:pPr lvl="0">
              <a:defRPr b="0" i="0" strike="noStrike" sz="1000" u="none">
                <a:solidFill>
                  <a:srgbClr val="000000"/>
                </a:solidFill>
                <a:effectLst/>
                <a:latin typeface="Calibri"/>
              </a:defRPr>
            </a:pPr>
          </a:p>
        </c:txPr>
        <c:crossAx val="0"/>
        <c:crosses val="autoZero"/>
        <c:crossBetween val="between"/>
        <c:majorUnit val="875"/>
        <c:minorUnit val="437.5"/>
      </c:valAx>
      <c:spPr>
        <a:noFill/>
        <a:ln w="12700" cap="flat">
          <a:noFill/>
          <a:miter lim="400000"/>
        </a:ln>
        <a:effectLst/>
      </c:spPr>
    </c:plotArea>
    <c:legend>
      <c:legendPos val="r"/>
      <c:layout>
        <c:manualLayout>
          <c:xMode val="edge"/>
          <c:yMode val="edge"/>
          <c:x val="0.693908"/>
          <c:y val="0.459862"/>
          <c:w val="0.306092"/>
          <c:h val="0.158175"/>
        </c:manualLayout>
      </c:layout>
      <c:overlay val="1"/>
      <c:spPr>
        <a:noFill/>
        <a:ln w="12700" cap="flat">
          <a:noFill/>
          <a:miter lim="400000"/>
        </a:ln>
        <a:effectLst/>
      </c:spPr>
      <c:txPr>
        <a:bodyPr/>
        <a:lstStyle/>
        <a:p>
          <a:pPr lvl="0">
            <a:defRPr b="0" i="0" strike="noStrike" sz="1000" u="none">
              <a:solidFill>
                <a:srgbClr val="000000"/>
              </a:solidFill>
              <a:effectLst/>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lvl="0"/>
          </a:p>
        </p:txBody>
      </p:sp>
      <p:sp>
        <p:nvSpPr>
          <p:cNvPr id="18" name="Shape 1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www.thehaguesecuritydelta.com/news/newsitem/urban-security/137-twente-safety-security-aims-for-a-joint-national-security-cluster" TargetMode="External"/><Relationship Id="rId4" Type="http://schemas.openxmlformats.org/officeDocument/2006/relationships/hyperlink" Target="http://www.theovandertak.nl/DeLaBranche/Blogs/Artikelen/2014/11/11_Veiligheid_boven_alles.html"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 Id="rId3" Type="http://schemas.openxmlformats.org/officeDocument/2006/relationships/hyperlink" Target="https://www.thehaguesecuritydelta.com/news/newsitem/urban-security/137-twente-safety-security-aims-for-a-joint-national-security-cluster" TargetMode="External"/><Relationship Id="rId4" Type="http://schemas.openxmlformats.org/officeDocument/2006/relationships/hyperlink" Target="http://www.theovandertak.nl/DeLaBranche/Blogs/Artikelen/2014/11/11_Veiligheid_boven_all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 name="Shape 22"/>
          <p:cNvSpPr/>
          <p:nvPr>
            <p:ph type="sldImg"/>
          </p:nvPr>
        </p:nvSpPr>
        <p:spPr>
          <a:prstGeom prst="rect">
            <a:avLst/>
          </a:prstGeom>
        </p:spPr>
        <p:txBody>
          <a:bodyPr/>
          <a:lstStyle/>
          <a:p>
            <a:pPr lvl="0"/>
          </a:p>
        </p:txBody>
      </p:sp>
      <p:sp>
        <p:nvSpPr>
          <p:cNvPr id="23" name="Shape 2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Voorstellen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Doel sessie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Dilemma’s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45 minuten (plannen  op 40 minuten)  15.15 – 16.15 uur; daarna snack</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Ruimte: “douchelokaal”</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Samen werken aan veiligheid 1</a:t>
            </a:r>
            <a:endParaRPr sz="1200">
              <a:latin typeface="Calibri"/>
              <a:ea typeface="Calibri"/>
              <a:cs typeface="Calibri"/>
              <a:sym typeface="Calibri"/>
            </a:endParaRPr>
          </a:p>
          <a:p>
            <a:pPr lvl="0" defTabSz="914400">
              <a:lnSpc>
                <a:spcPct val="100000"/>
              </a:lnSpc>
              <a:defRPr sz="1800"/>
            </a:pPr>
            <a:r>
              <a:rPr i="1" sz="1200">
                <a:latin typeface="Calibri"/>
                <a:ea typeface="Calibri"/>
                <a:cs typeface="Calibri"/>
                <a:sym typeface="Calibri"/>
              </a:rPr>
              <a:t>Door: Theo van der Tak en Frederik Jansen</a:t>
            </a:r>
            <a:endParaRPr sz="1200">
              <a:latin typeface="Calibri"/>
              <a:ea typeface="Calibri"/>
              <a:cs typeface="Calibri"/>
              <a:sym typeface="Calibri"/>
            </a:endParaRPr>
          </a:p>
          <a:p>
            <a:pPr lvl="0" defTabSz="914400">
              <a:lnSpc>
                <a:spcPct val="100000"/>
              </a:lnSpc>
              <a:defRPr sz="1800"/>
            </a:pPr>
            <a:r>
              <a:rPr i="1" sz="1200">
                <a:latin typeface="Calibri"/>
                <a:ea typeface="Calibri"/>
                <a:cs typeface="Calibri"/>
                <a:sym typeface="Calibri"/>
              </a:rPr>
              <a:t>Tijd: 15:00 - 16:00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 overheid levert geen veiligheid meer met „zwaardmacht”. Zij faciliteert: schept de mogelijkheden dat veiligheid horizontaal ontstaat in allerlei netwerken van overheden, non-gouvernementele organisaties, bedrijven, en individuele burgers. Veiligheidsproblemen overschrijden grenzen: gemeentegrenzen, provinciegrenzen en landsgrenzen. Maar ook de grenzen van organisaties.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Met </a:t>
            </a:r>
            <a:r>
              <a:rPr b="1" sz="1200">
                <a:latin typeface="Calibri"/>
                <a:ea typeface="Calibri"/>
                <a:cs typeface="Calibri"/>
                <a:sym typeface="Calibri"/>
              </a:rPr>
              <a:t>Frederik Jansen</a:t>
            </a:r>
            <a:r>
              <a:rPr sz="1200">
                <a:latin typeface="Calibri"/>
                <a:ea typeface="Calibri"/>
                <a:cs typeface="Calibri"/>
                <a:sym typeface="Calibri"/>
              </a:rPr>
              <a:t> betreden de deelnemers aan het PGM Open de wereld van </a:t>
            </a:r>
            <a:r>
              <a:rPr sz="1200">
                <a:latin typeface="Calibri"/>
                <a:ea typeface="Calibri"/>
                <a:cs typeface="Calibri"/>
                <a:sym typeface="Calibri"/>
                <a:hlinkClick r:id="rId3" invalidUrl="" action="" tgtFrame="" tooltip="" history="1" highlightClick="0" endSnd="0"/>
              </a:rPr>
              <a:t>innovatie</a:t>
            </a:r>
            <a:r>
              <a:rPr sz="1200">
                <a:latin typeface="Calibri"/>
                <a:ea typeface="Calibri"/>
                <a:cs typeface="Calibri"/>
                <a:sym typeface="Calibri"/>
              </a:rPr>
              <a:t> op het gebied van het voorbereiden op en bestrijden van ongelukken: brandweer. GGD, gemeente, veiligheidsregio, Openbaar Ministerie, politie, universiteit, onderzoeksinstellingen, industrie en adviesbureaus. Hoe krijg je deze spelers verbonden in één initiatief?</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 veiligheidssector verandert van een sociaal-ethisch-normatief gedreven gebied in een sector waar het maatschappelijk-economische effect voorop staat.  Niet alleen wordt de sector gekenmerkt door interpersoonlijke verhoudingen en het belang van de „Human Touch", ook heeft de informatieverwerking een hoge vlucht genomen door de snel veranderde technologie („High Tech”). Veel spelers zijn in dit veld actief en in veel gevallen grijpen zij naar programmamanagement om de vraagstukken waar ze mee zitten, aan te pakken.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Dat is ook begrijpelijk. Partijen willen de omgeving veiliger maken. Daarvoor bestaan geen kant-en-klare recepten. Ontwikkelen en experimenteren is dan een goede oplossing. Daarnaast hebben verschillende spelers (politie, Openbaar Ministerie, rechterlijke macht, gevangeniswezen, gemeenten en private partijen) allemaal een stukje van de puzzel in handen. Zij vormen een keten of zij zijn anderszins zeer afhankelijk van elkaar. De betrokken partijen werken allemaal al langer aan veiligheid. Zij hebben bepaalde werkwijzen en gewoonten ontwikkeld die min of meer succesvol waren vanuit een sociaal-ethisch-normatief perspectief.</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Eén van de problemen is namelijk het publiek-private belangenspel bij elkaar te brengen. Er bestaan nu drie soorten economische arena’s naast elkaar: de bestedingseconomie die overheid heet, de subsidie-economie van kennisinstituten, en de vrije markt economie van het bedrijfsleven. De actoren in die werelden kennen die verschillen van elkaar niet of nauwelijks, waardoor verwachtingen moeilijk te stroomlijnen zijn. Door de terugtredende overheid worden de maatschappelijke te bereiken effecten meer en meer economisch ingevuld: werkgelegenheid/winst/rendement.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Dat levert voor de veiligheidssector een paradigma shift op. In Nederland zijn ongeveer 50 programmamanagers van Politie, Openbaar Ministerie, Ministerie van Veiligheid en Justitie, Veiligheidsregio’s, gemeenten, bedrijven en kennisinstituten werkzaam op dit terrein. Hoe gaan zij met dit belangenspel om, hoe richten zij de samenwerking tussen publieke en private spelers in en hoe bereiken zij een goede mix tussen Human Touch en High Tech?</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Aan de hand van de verhalen van drie programmamanagers uit de Veiligheidssector vragen zij de deelnemers aan het PGM Open hoe zij met hun dilemma’s om zouden moeten gaan, suggesties om daarin beter te acteren en feedback op hun eigen ervaringen. Donderdag 5 februari 2015 hebben we drie uur met elkaar om deze zaken uit te diepen.”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Het zou mooi zijn als we jullie bijdragen conform deze beschrijving kunnen invullen. Als jullie daarover andere gedachten hebben, kan dat ook. Dan wijzigen we bovenstaande opzet. Zo flexibel is programmeren! Verdere details van de sessie hebben we opgenomen in een mind map die ik bijsluit.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Verder heb ik een blog over onze bijdrage geschreven: </a:t>
            </a:r>
            <a:r>
              <a:rPr sz="1200">
                <a:latin typeface="Calibri"/>
                <a:ea typeface="Calibri"/>
                <a:cs typeface="Calibri"/>
                <a:sym typeface="Calibri"/>
                <a:hlinkClick r:id="rId4" invalidUrl="" action="" tgtFrame="" tooltip="" history="1" highlightClick="0" endSnd="0"/>
              </a:rPr>
              <a:t>http://www.theovandertak.nl/</a:t>
            </a:r>
            <a:r>
              <a:rPr sz="1200">
                <a:latin typeface="Calibri"/>
                <a:ea typeface="Calibri"/>
                <a:cs typeface="Calibri"/>
                <a:sym typeface="Calibri"/>
                <a:hlinkClick r:id="rId4" invalidUrl="" action="" tgtFrame="" tooltip="" history="1" highlightClick="0" endSnd="0"/>
              </a:rPr>
              <a:t>DeLaBranche</a:t>
            </a:r>
            <a:r>
              <a:rPr sz="1200">
                <a:latin typeface="Calibri"/>
                <a:ea typeface="Calibri"/>
                <a:cs typeface="Calibri"/>
                <a:sym typeface="Calibri"/>
                <a:hlinkClick r:id="rId4" invalidUrl="" action="" tgtFrame="" tooltip="" history="1" highlightClick="0" endSnd="0"/>
              </a:rPr>
              <a:t>/Blogs/Artikelen/2014/11/11_Veiligheid_boven_alles.html</a:t>
            </a:r>
            <a:r>
              <a:rPr sz="1200">
                <a:latin typeface="Calibri"/>
                <a:ea typeface="Calibri"/>
                <a:cs typeface="Calibri"/>
                <a:sym typeface="Calibri"/>
              </a:rPr>
              <a:t>. Ik heb die doorgestuurd naar de groep Programmamanagement op LinkedIn. Misschien kunnen jullie dit soort berichten ook in jullie netwerken rondsturen als we een stap verder zijn.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lvl="0"/>
          </a:p>
        </p:txBody>
      </p:sp>
      <p:sp>
        <p:nvSpPr>
          <p:cNvPr id="93" name="Shape 9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Werkloosh</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Econ ambitie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Urgentie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Mondiaal en landleijke groei</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Sterke Twentse positie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HSD en DITSS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Vraagstelling wat is onze ambitie?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groei</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inhoudleije programma’s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groene paarse blauwe lijn</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Proces van PPS of prduceren?</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Ingewikkeld spel</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Opdracteverschap</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Bv BRW (wettelijke taken), of bedr leven (wie is) hoofd EZ: groeicijfers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Wie wil investeren?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Wie welk belang?</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lvl="0"/>
          </a:p>
        </p:txBody>
      </p:sp>
      <p:sp>
        <p:nvSpPr>
          <p:cNvPr id="98" name="Shape 98"/>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Hoofdlijnen eens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Ieder eigen accent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Complexiteit belangespel</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Geen middelen vgl FinEC</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Context: ambitie: op hoofdlijnen redelijk helder; er loopt al veel; geen funding: geen smeermiddelen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Ook verankering aan strategische top is diffuus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Vertrek PdO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Aandacht: ca 60 projecten; onderbrengen in deze programma’s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Waarom: door ontwikkelen kracht van Twente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Borgen specifieke aandacht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Effect afnemen van de kindjes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Geen middelen om te sturen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lvl="0"/>
          </a:p>
        </p:txBody>
      </p:sp>
      <p:sp>
        <p:nvSpPr>
          <p:cNvPr id="113" name="Shape 11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Vorig programma: één opdrachtgever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Veel budget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Maatschappleijke relevantie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Nu: (nog) geen budget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lvl="0"/>
          </a:p>
        </p:txBody>
      </p:sp>
      <p:sp>
        <p:nvSpPr>
          <p:cNvPr id="121" name="Shape 12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In verhaal vertellen: hoe gestart (vanuit overheid, VRT/Veiligheidsdirctie en gemeente Enschede)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lvl="0"/>
          </a:p>
        </p:txBody>
      </p:sp>
      <p:sp>
        <p:nvSpPr>
          <p:cNvPr id="129" name="Shape 129"/>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Voorstellen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Doel sessie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Dilemma’s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45 minuten (plannen  op 40 minuten)  15.15 – 16.15 uur; daarna snack</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Ruimte: “douchelokaal”</a:t>
            </a:r>
            <a:endParaRPr sz="1200">
              <a:latin typeface="Calibri"/>
              <a:ea typeface="Calibri"/>
              <a:cs typeface="Calibri"/>
              <a:sym typeface="Calibri"/>
            </a:endParaRPr>
          </a:p>
          <a:p>
            <a:pPr lvl="0" defTabSz="914400">
              <a:lnSpc>
                <a:spcPct val="100000"/>
              </a:lnSpc>
              <a:defRPr sz="1800"/>
            </a:pPr>
            <a:endParaRPr b="1"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Samen werken aan veiligheid 1</a:t>
            </a:r>
            <a:endParaRPr sz="1200">
              <a:latin typeface="Calibri"/>
              <a:ea typeface="Calibri"/>
              <a:cs typeface="Calibri"/>
              <a:sym typeface="Calibri"/>
            </a:endParaRPr>
          </a:p>
          <a:p>
            <a:pPr lvl="0" defTabSz="914400">
              <a:lnSpc>
                <a:spcPct val="100000"/>
              </a:lnSpc>
              <a:defRPr sz="1800"/>
            </a:pPr>
            <a:r>
              <a:rPr i="1" sz="1200">
                <a:latin typeface="Calibri"/>
                <a:ea typeface="Calibri"/>
                <a:cs typeface="Calibri"/>
                <a:sym typeface="Calibri"/>
              </a:rPr>
              <a:t>Door: Theo van der Tak en Frederik Jansen</a:t>
            </a:r>
            <a:endParaRPr sz="1200">
              <a:latin typeface="Calibri"/>
              <a:ea typeface="Calibri"/>
              <a:cs typeface="Calibri"/>
              <a:sym typeface="Calibri"/>
            </a:endParaRPr>
          </a:p>
          <a:p>
            <a:pPr lvl="0" defTabSz="914400">
              <a:lnSpc>
                <a:spcPct val="100000"/>
              </a:lnSpc>
              <a:defRPr sz="1800"/>
            </a:pPr>
            <a:r>
              <a:rPr i="1" sz="1200">
                <a:latin typeface="Calibri"/>
                <a:ea typeface="Calibri"/>
                <a:cs typeface="Calibri"/>
                <a:sym typeface="Calibri"/>
              </a:rPr>
              <a:t>Tijd: 15:00 - 16:00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 overheid levert geen veiligheid meer met „zwaardmacht”. Zij faciliteert: schept de mogelijkheden dat veiligheid horizontaal ontstaat in allerlei netwerken van overheden, non-gouvernementele organisaties, bedrijven, en individuele burgers. Veiligheidsproblemen overschrijden grenzen: gemeentegrenzen, provinciegrenzen en landsgrenzen. Maar ook de grenzen van organisaties.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Met </a:t>
            </a:r>
            <a:r>
              <a:rPr b="1" sz="1200">
                <a:latin typeface="Calibri"/>
                <a:ea typeface="Calibri"/>
                <a:cs typeface="Calibri"/>
                <a:sym typeface="Calibri"/>
              </a:rPr>
              <a:t>Frederik Jansen</a:t>
            </a:r>
            <a:r>
              <a:rPr sz="1200">
                <a:latin typeface="Calibri"/>
                <a:ea typeface="Calibri"/>
                <a:cs typeface="Calibri"/>
                <a:sym typeface="Calibri"/>
              </a:rPr>
              <a:t> betreden de deelnemers aan het PGM Open de wereld van </a:t>
            </a:r>
            <a:r>
              <a:rPr sz="1200">
                <a:latin typeface="Calibri"/>
                <a:ea typeface="Calibri"/>
                <a:cs typeface="Calibri"/>
                <a:sym typeface="Calibri"/>
                <a:hlinkClick r:id="rId3" invalidUrl="" action="" tgtFrame="" tooltip="" history="1" highlightClick="0" endSnd="0"/>
              </a:rPr>
              <a:t>innovatie</a:t>
            </a:r>
            <a:r>
              <a:rPr sz="1200">
                <a:latin typeface="Calibri"/>
                <a:ea typeface="Calibri"/>
                <a:cs typeface="Calibri"/>
                <a:sym typeface="Calibri"/>
              </a:rPr>
              <a:t> op het gebied van het voorbereiden op en bestrijden van ongelukken: brandweer. GGD, gemeente, veiligheidsregio, Openbaar Ministerie, politie, universiteit, onderzoeksinstellingen, industrie en adviesbureaus. Hoe krijg je deze spelers verbonden in één initiatief?</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 veiligheidssector verandert van een sociaal-ethisch-normatief gedreven gebied in een sector waar het maatschappelijk-economische effect voorop staat.  Niet alleen wordt de sector gekenmerkt door interpersoonlijke verhoudingen en het belang van de „Human Touch", ook heeft de informatieverwerking een hoge vlucht genomen door de snel veranderde technologie („High Tech”). Veel spelers zijn in dit veld actief en in veel gevallen grijpen zij naar programmamanagement om de vraagstukken waar ze mee zitten, aan te pakken.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Dat is ook begrijpelijk. Partijen willen de omgeving veiliger maken. Daarvoor bestaan geen kant-en-klare recepten. Ontwikkelen en experimenteren is dan een goede oplossing. Daarnaast hebben verschillende spelers (politie, Openbaar Ministerie, rechterlijke macht, gevangeniswezen, gemeenten en private partijen) allemaal een stukje van de puzzel in handen. Zij vormen een keten of zij zijn anderszins zeer afhankelijk van elkaar. De betrokken partijen werken allemaal al langer aan veiligheid. Zij hebben bepaalde werkwijzen en gewoonten ontwikkeld die min of meer succesvol waren vanuit een sociaal-ethisch-normatief perspectief.</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Eén van de problemen is namelijk het publiek-private belangenspel bij elkaar te brengen. Er bestaan nu drie soorten economische arena’s naast elkaar: de bestedingseconomie die overheid heet, de subsidie-economie van kennisinstituten, en de vrije markt economie van het bedrijfsleven. De actoren in die werelden kennen die verschillen van elkaar niet of nauwelijks, waardoor verwachtingen moeilijk te stroomlijnen zijn. Door de terugtredende overheid worden de maatschappelijke te bereiken effecten meer en meer economisch ingevuld: werkgelegenheid/winst/rendement.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Dat levert voor de veiligheidssector een paradigma shift op. In Nederland zijn ongeveer 50 programmamanagers van Politie, Openbaar Ministerie, Ministerie van Veiligheid en Justitie, Veiligheidsregio’s, gemeenten, bedrijven en kennisinstituten werkzaam op dit terrein. Hoe gaan zij met dit belangenspel om, hoe richten zij de samenwerking tussen publieke en private spelers in en hoe bereiken zij een goede mix tussen Human Touch en High Tech?</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Aan de hand van de verhalen van drie programmamanagers uit de Veiligheidssector vragen zij de deelnemers aan het PGM Open hoe zij met hun dilemma’s om zouden moeten gaan, suggesties om daarin beter te acteren en feedback op hun eigen ervaringen. Donderdag 5 februari 2015 hebben we drie uur met elkaar om deze zaken uit te diepen.”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Het zou mooi zijn als we jullie bijdragen conform deze beschrijving kunnen invullen. Als jullie daarover andere gedachten hebben, kan dat ook. Dan wijzigen we bovenstaande opzet. Zo flexibel is programmeren! Verdere details van de sessie hebben we opgenomen in een mind map die ik bijsluit.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Verder heb ik een blog over onze bijdrage geschreven: </a:t>
            </a:r>
            <a:r>
              <a:rPr sz="1200">
                <a:latin typeface="Calibri"/>
                <a:ea typeface="Calibri"/>
                <a:cs typeface="Calibri"/>
                <a:sym typeface="Calibri"/>
                <a:hlinkClick r:id="rId4" invalidUrl="" action="" tgtFrame="" tooltip="" history="1" highlightClick="0" endSnd="0"/>
              </a:rPr>
              <a:t>http://www.theovandertak.nl/</a:t>
            </a:r>
            <a:r>
              <a:rPr sz="1200">
                <a:latin typeface="Calibri"/>
                <a:ea typeface="Calibri"/>
                <a:cs typeface="Calibri"/>
                <a:sym typeface="Calibri"/>
                <a:hlinkClick r:id="rId4" invalidUrl="" action="" tgtFrame="" tooltip="" history="1" highlightClick="0" endSnd="0"/>
              </a:rPr>
              <a:t>DeLaBranche</a:t>
            </a:r>
            <a:r>
              <a:rPr sz="1200">
                <a:latin typeface="Calibri"/>
                <a:ea typeface="Calibri"/>
                <a:cs typeface="Calibri"/>
                <a:sym typeface="Calibri"/>
                <a:hlinkClick r:id="rId4" invalidUrl="" action="" tgtFrame="" tooltip="" history="1" highlightClick="0" endSnd="0"/>
              </a:rPr>
              <a:t>/Blogs/Artikelen/2014/11/11_Veiligheid_boven_alles.html</a:t>
            </a:r>
            <a:r>
              <a:rPr sz="1200">
                <a:latin typeface="Calibri"/>
                <a:ea typeface="Calibri"/>
                <a:cs typeface="Calibri"/>
                <a:sym typeface="Calibri"/>
              </a:rPr>
              <a:t>. Ik heb die doorgestuurd naar de groep Programmamanagement op LinkedIn. Misschien kunnen jullie dit soort berichten ook in jullie netwerken rondsturen als we een stap verder zijn.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eldi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 name="Shape 7"/>
          <p:cNvSpPr/>
          <p:nvPr>
            <p:ph type="title"/>
          </p:nvPr>
        </p:nvSpPr>
        <p:spPr>
          <a:xfrm>
            <a:off x="3069801" y="0"/>
            <a:ext cx="5750671" cy="2135288"/>
          </a:xfrm>
          <a:prstGeom prst="rect">
            <a:avLst/>
          </a:prstGeom>
        </p:spPr>
        <p:txBody>
          <a:bodyPr>
            <a:normAutofit fontScale="100000" lnSpcReduction="0"/>
          </a:bodyPr>
          <a:lstStyle>
            <a:lvl1pPr>
              <a:defRPr>
                <a:solidFill>
                  <a:srgbClr val="FFFFFF"/>
                </a:solidFill>
              </a:defRPr>
            </a:lvl1pPr>
          </a:lstStyle>
          <a:p>
            <a:pPr lvl="0">
              <a:defRPr b="0" sz="1800">
                <a:solidFill>
                  <a:srgbClr val="000000"/>
                </a:solidFill>
              </a:defRPr>
            </a:pPr>
            <a:r>
              <a:rPr b="1" sz="3200">
                <a:solidFill>
                  <a:srgbClr val="FFFFFF"/>
                </a:solidFill>
              </a:rPr>
              <a:t>Klik om de stijl te bewerken</a:t>
            </a:r>
          </a:p>
        </p:txBody>
      </p:sp>
      <p:sp>
        <p:nvSpPr>
          <p:cNvPr id="8" name="Shape 8"/>
          <p:cNvSpPr/>
          <p:nvPr>
            <p:ph type="body" idx="1"/>
          </p:nvPr>
        </p:nvSpPr>
        <p:spPr>
          <a:xfrm>
            <a:off x="3069802" y="2564903"/>
            <a:ext cx="5750671" cy="3586709"/>
          </a:xfrm>
          <a:prstGeom prst="rect">
            <a:avLst/>
          </a:prstGeom>
        </p:spPr>
        <p:txBody>
          <a:bodyPr/>
          <a:lstStyle>
            <a:lvl1pPr marL="0" indent="0">
              <a:lnSpc>
                <a:spcPct val="80000"/>
              </a:lnSpc>
              <a:buSzTx/>
              <a:buFontTx/>
              <a:buNone/>
              <a:defRPr sz="4000">
                <a:solidFill>
                  <a:srgbClr val="FFFFFF"/>
                </a:solidFill>
              </a:defRPr>
            </a:lvl1pPr>
          </a:lstStyle>
          <a:p>
            <a:pPr lvl="0">
              <a:defRPr sz="1800">
                <a:solidFill>
                  <a:srgbClr val="000000"/>
                </a:solidFill>
              </a:defRPr>
            </a:pPr>
            <a:r>
              <a:rPr sz="4000">
                <a:solidFill>
                  <a:srgbClr val="FFFFFF"/>
                </a:solidFill>
              </a:rPr>
              <a:t>Klik om de ondertitelstijl van het model te bewerken</a:t>
            </a:r>
          </a:p>
        </p:txBody>
      </p:sp>
      <p:sp>
        <p:nvSpPr>
          <p:cNvPr id="9" name="Shape 9"/>
          <p:cNvSpPr/>
          <p:nvPr/>
        </p:nvSpPr>
        <p:spPr>
          <a:xfrm>
            <a:off x="3069802" y="2312897"/>
            <a:ext cx="1974919" cy="1"/>
          </a:xfrm>
          <a:prstGeom prst="line">
            <a:avLst/>
          </a:prstGeom>
          <a:ln w="76200">
            <a:solidFill>
              <a:srgbClr val="FFFFFF"/>
            </a:solidFill>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en object">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b="0" sz="1800"/>
            </a:pPr>
            <a:r>
              <a:rPr b="1" sz="3200"/>
              <a:t>Klik om de stijl te bewerken</a:t>
            </a:r>
          </a:p>
        </p:txBody>
      </p:sp>
      <p:sp>
        <p:nvSpPr>
          <p:cNvPr id="12" name="Shape 12"/>
          <p:cNvSpPr/>
          <p:nvPr>
            <p:ph type="body" idx="1"/>
          </p:nvPr>
        </p:nvSpPr>
        <p:spPr>
          <a:prstGeom prst="rect">
            <a:avLst/>
          </a:prstGeom>
        </p:spPr>
        <p:txBody>
          <a:bodyPr/>
          <a:lstStyle/>
          <a:p>
            <a:pPr lvl="0">
              <a:defRPr sz="1800"/>
            </a:pPr>
            <a:r>
              <a:rPr sz="2400"/>
              <a:t>Klik om de modelstijlen te bewerken</a:t>
            </a:r>
            <a:endParaRPr sz="2400"/>
          </a:p>
          <a:p>
            <a:pPr lvl="1">
              <a:defRPr sz="1800"/>
            </a:pPr>
            <a:r>
              <a:rPr sz="2400"/>
              <a:t>Tweede niveau</a:t>
            </a:r>
            <a:endParaRPr sz="2400"/>
          </a:p>
          <a:p>
            <a:pPr lvl="2">
              <a:defRPr sz="1800"/>
            </a:pPr>
            <a:r>
              <a:rPr sz="2400"/>
              <a:t>Derde niveau</a:t>
            </a:r>
            <a:endParaRPr sz="2400"/>
          </a:p>
          <a:p>
            <a:pPr lvl="3">
              <a:defRPr sz="1800"/>
            </a:pPr>
            <a:r>
              <a:rPr sz="2400"/>
              <a:t>Vierde niveau</a:t>
            </a:r>
            <a:endParaRPr sz="2400"/>
          </a:p>
          <a:p>
            <a:pPr lvl="4">
              <a:defRPr sz="1800"/>
            </a:pPr>
            <a:r>
              <a:rPr sz="2400"/>
              <a:t>Vijfde niveau</a:t>
            </a:r>
          </a:p>
        </p:txBody>
      </p:sp>
      <p:sp>
        <p:nvSpPr>
          <p:cNvPr id="13" name="Shape 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Alleen titel">
    <p:spTree>
      <p:nvGrpSpPr>
        <p:cNvPr id="1" name=""/>
        <p:cNvGrpSpPr/>
        <p:nvPr/>
      </p:nvGrpSpPr>
      <p:grpSpPr>
        <a:xfrm>
          <a:off x="0" y="0"/>
          <a:ext cx="0" cy="0"/>
          <a:chOff x="0" y="0"/>
          <a:chExt cx="0" cy="0"/>
        </a:xfrm>
      </p:grpSpPr>
      <p:sp>
        <p:nvSpPr>
          <p:cNvPr id="15" name="Shape 15"/>
          <p:cNvSpPr/>
          <p:nvPr>
            <p:ph type="title"/>
          </p:nvPr>
        </p:nvSpPr>
        <p:spPr>
          <a:prstGeom prst="rect">
            <a:avLst/>
          </a:prstGeom>
        </p:spPr>
        <p:txBody>
          <a:bodyPr/>
          <a:lstStyle/>
          <a:p>
            <a:pPr lvl="0">
              <a:defRPr b="0" sz="1800"/>
            </a:pPr>
            <a:r>
              <a:rPr b="1" sz="3200"/>
              <a:t>Klik om de stijl te bewerken</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0"/>
            <a:ext cx="8229600" cy="147317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b="0" sz="1800"/>
            </a:pPr>
            <a:r>
              <a:rPr b="1" sz="3200"/>
              <a:t>Klik om de stijl te bewerken</a:t>
            </a:r>
          </a:p>
        </p:txBody>
      </p:sp>
      <p:sp>
        <p:nvSpPr>
          <p:cNvPr id="3" name="Shape 3"/>
          <p:cNvSpPr/>
          <p:nvPr>
            <p:ph type="body" idx="1"/>
          </p:nvPr>
        </p:nvSpPr>
        <p:spPr>
          <a:xfrm>
            <a:off x="457200" y="1783357"/>
            <a:ext cx="8229600" cy="507464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Klik om de modelstijlen te bewerken</a:t>
            </a:r>
            <a:endParaRPr sz="2400"/>
          </a:p>
          <a:p>
            <a:pPr lvl="1">
              <a:defRPr sz="1800"/>
            </a:pPr>
            <a:r>
              <a:rPr sz="2400"/>
              <a:t>Tweede niveau</a:t>
            </a:r>
            <a:endParaRPr sz="2400"/>
          </a:p>
          <a:p>
            <a:pPr lvl="2">
              <a:defRPr sz="1800"/>
            </a:pPr>
            <a:r>
              <a:rPr sz="2400"/>
              <a:t>Derde niveau</a:t>
            </a:r>
            <a:endParaRPr sz="2400"/>
          </a:p>
          <a:p>
            <a:pPr lvl="3">
              <a:defRPr sz="1800"/>
            </a:pPr>
            <a:r>
              <a:rPr sz="2400"/>
              <a:t>Vierde niveau</a:t>
            </a:r>
            <a:endParaRPr sz="2400"/>
          </a:p>
          <a:p>
            <a:pPr lvl="4">
              <a:defRPr sz="1800"/>
            </a:pPr>
            <a:r>
              <a:rPr sz="2400"/>
              <a:t>Vijfde niveau</a:t>
            </a:r>
          </a:p>
        </p:txBody>
      </p:sp>
      <p:sp>
        <p:nvSpPr>
          <p:cNvPr id="4" name="Shape 4"/>
          <p:cNvSpPr/>
          <p:nvPr>
            <p:ph type="sldNum" sz="quarter" idx="2"/>
          </p:nvPr>
        </p:nvSpPr>
        <p:spPr>
          <a:xfrm>
            <a:off x="8545364" y="6309319"/>
            <a:ext cx="141437" cy="165101"/>
          </a:xfrm>
          <a:prstGeom prst="rect">
            <a:avLst/>
          </a:prstGeom>
          <a:ln w="12700">
            <a:miter lim="400000"/>
          </a:ln>
        </p:spPr>
        <p:txBody>
          <a:bodyPr wrap="none" lIns="0" tIns="0" rIns="0" bIns="0">
            <a:spAutoFit/>
          </a:bodyPr>
          <a:lstStyle>
            <a:lvl1pPr algn="r">
              <a:defRPr sz="1000">
                <a:solidFill>
                  <a:srgbClr val="CD0920"/>
                </a:solidFill>
              </a:defRPr>
            </a:lvl1pPr>
          </a:lstStyle>
          <a:p>
            <a:pPr lvl="0"/>
            <a:fld id="{86CB4B4D-7CA3-9044-876B-883B54F8677D}" type="slidenum"/>
          </a:p>
        </p:txBody>
      </p:sp>
      <p:sp>
        <p:nvSpPr>
          <p:cNvPr id="5" name="Shape 5"/>
          <p:cNvSpPr/>
          <p:nvPr/>
        </p:nvSpPr>
        <p:spPr>
          <a:xfrm>
            <a:off x="467543" y="1560852"/>
            <a:ext cx="1908625" cy="1"/>
          </a:xfrm>
          <a:prstGeom prst="line">
            <a:avLst/>
          </a:prstGeom>
          <a:ln w="76200">
            <a:solidFill/>
          </a:ln>
        </p:spPr>
        <p:txBody>
          <a:bodyPr lIns="0" tIns="0" rIns="0" bIns="0"/>
          <a:lstStyle/>
          <a:p>
            <a:pPr lvl="0" defTabSz="457200">
              <a:defRPr sz="1200">
                <a:latin typeface="+mj-lt"/>
                <a:ea typeface="+mj-ea"/>
                <a:cs typeface="+mj-cs"/>
                <a:sym typeface="Helvetica"/>
              </a:defRPr>
            </a:p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spd="med" advClick="1"/>
  <p:txStyles>
    <p:titleStyle>
      <a:lvl1pPr>
        <a:defRPr b="1" sz="3200">
          <a:latin typeface="Calibri"/>
          <a:ea typeface="Calibri"/>
          <a:cs typeface="Calibri"/>
          <a:sym typeface="Calibri"/>
        </a:defRPr>
      </a:lvl1pPr>
      <a:lvl2pPr>
        <a:defRPr b="1" sz="3200">
          <a:latin typeface="Calibri"/>
          <a:ea typeface="Calibri"/>
          <a:cs typeface="Calibri"/>
          <a:sym typeface="Calibri"/>
        </a:defRPr>
      </a:lvl2pPr>
      <a:lvl3pPr>
        <a:defRPr b="1" sz="3200">
          <a:latin typeface="Calibri"/>
          <a:ea typeface="Calibri"/>
          <a:cs typeface="Calibri"/>
          <a:sym typeface="Calibri"/>
        </a:defRPr>
      </a:lvl3pPr>
      <a:lvl4pPr>
        <a:defRPr b="1" sz="3200">
          <a:latin typeface="Calibri"/>
          <a:ea typeface="Calibri"/>
          <a:cs typeface="Calibri"/>
          <a:sym typeface="Calibri"/>
        </a:defRPr>
      </a:lvl4pPr>
      <a:lvl5pPr>
        <a:defRPr b="1" sz="3200">
          <a:latin typeface="Calibri"/>
          <a:ea typeface="Calibri"/>
          <a:cs typeface="Calibri"/>
          <a:sym typeface="Calibri"/>
        </a:defRPr>
      </a:lvl5pPr>
      <a:lvl6pPr>
        <a:defRPr b="1" sz="3200">
          <a:latin typeface="Calibri"/>
          <a:ea typeface="Calibri"/>
          <a:cs typeface="Calibri"/>
          <a:sym typeface="Calibri"/>
        </a:defRPr>
      </a:lvl6pPr>
      <a:lvl7pPr>
        <a:defRPr b="1" sz="3200">
          <a:latin typeface="Calibri"/>
          <a:ea typeface="Calibri"/>
          <a:cs typeface="Calibri"/>
          <a:sym typeface="Calibri"/>
        </a:defRPr>
      </a:lvl7pPr>
      <a:lvl8pPr>
        <a:defRPr b="1" sz="3200">
          <a:latin typeface="Calibri"/>
          <a:ea typeface="Calibri"/>
          <a:cs typeface="Calibri"/>
          <a:sym typeface="Calibri"/>
        </a:defRPr>
      </a:lvl8pPr>
      <a:lvl9pPr>
        <a:defRPr b="1" sz="3200">
          <a:latin typeface="Calibri"/>
          <a:ea typeface="Calibri"/>
          <a:cs typeface="Calibri"/>
          <a:sym typeface="Calibri"/>
        </a:defRPr>
      </a:lvl9pPr>
    </p:titleStyle>
    <p:bodyStyle>
      <a:lvl1pPr marL="342900" indent="-342900">
        <a:spcBef>
          <a:spcPts val="500"/>
        </a:spcBef>
        <a:buSzPct val="100000"/>
        <a:buFont typeface="Arial Narrow"/>
        <a:buChar char="→"/>
        <a:defRPr sz="2400">
          <a:latin typeface="Calibri"/>
          <a:ea typeface="Calibri"/>
          <a:cs typeface="Calibri"/>
          <a:sym typeface="Calibri"/>
        </a:defRPr>
      </a:lvl1pPr>
      <a:lvl2pPr marL="809625" indent="-361950">
        <a:spcBef>
          <a:spcPts val="500"/>
        </a:spcBef>
        <a:buSzPct val="100000"/>
        <a:buFont typeface="Arial Narrow"/>
        <a:buChar char="→"/>
        <a:defRPr sz="2400">
          <a:latin typeface="Calibri"/>
          <a:ea typeface="Calibri"/>
          <a:cs typeface="Calibri"/>
          <a:sym typeface="Calibri"/>
        </a:defRPr>
      </a:lvl2pPr>
      <a:lvl3pPr marL="1295400" indent="-381000">
        <a:spcBef>
          <a:spcPts val="500"/>
        </a:spcBef>
        <a:buSzPct val="100000"/>
        <a:buFont typeface="Arial Narrow"/>
        <a:buChar char="→"/>
        <a:defRPr sz="2400">
          <a:latin typeface="Calibri"/>
          <a:ea typeface="Calibri"/>
          <a:cs typeface="Calibri"/>
          <a:sym typeface="Calibri"/>
        </a:defRPr>
      </a:lvl3pPr>
      <a:lvl4pPr marL="1728787" indent="-385762">
        <a:spcBef>
          <a:spcPts val="500"/>
        </a:spcBef>
        <a:buSzPct val="100000"/>
        <a:buFont typeface="Arial Narrow"/>
        <a:buChar char="→"/>
        <a:defRPr sz="2400">
          <a:latin typeface="Calibri"/>
          <a:ea typeface="Calibri"/>
          <a:cs typeface="Calibri"/>
          <a:sym typeface="Calibri"/>
        </a:defRPr>
      </a:lvl4pPr>
      <a:lvl5pPr marL="2190750" indent="-400050">
        <a:spcBef>
          <a:spcPts val="500"/>
        </a:spcBef>
        <a:buSzPct val="100000"/>
        <a:buFont typeface="Arial Narrow"/>
        <a:buChar char="→"/>
        <a:defRPr sz="2400">
          <a:latin typeface="Calibri"/>
          <a:ea typeface="Calibri"/>
          <a:cs typeface="Calibri"/>
          <a:sym typeface="Calibri"/>
        </a:defRPr>
      </a:lvl5pPr>
      <a:lvl6pPr marL="2560320" indent="-274320">
        <a:spcBef>
          <a:spcPts val="500"/>
        </a:spcBef>
        <a:buSzPct val="100000"/>
        <a:buFont typeface="Arial Narrow"/>
        <a:buChar char="•"/>
        <a:defRPr sz="2400">
          <a:latin typeface="Calibri"/>
          <a:ea typeface="Calibri"/>
          <a:cs typeface="Calibri"/>
          <a:sym typeface="Calibri"/>
        </a:defRPr>
      </a:lvl6pPr>
      <a:lvl7pPr marL="3017520" indent="-274320">
        <a:spcBef>
          <a:spcPts val="500"/>
        </a:spcBef>
        <a:buSzPct val="100000"/>
        <a:buFont typeface="Arial Narrow"/>
        <a:buChar char="•"/>
        <a:defRPr sz="2400">
          <a:latin typeface="Calibri"/>
          <a:ea typeface="Calibri"/>
          <a:cs typeface="Calibri"/>
          <a:sym typeface="Calibri"/>
        </a:defRPr>
      </a:lvl7pPr>
      <a:lvl8pPr marL="3474720" indent="-274320">
        <a:spcBef>
          <a:spcPts val="500"/>
        </a:spcBef>
        <a:buSzPct val="100000"/>
        <a:buFont typeface="Arial Narrow"/>
        <a:buChar char="•"/>
        <a:defRPr sz="2400">
          <a:latin typeface="Calibri"/>
          <a:ea typeface="Calibri"/>
          <a:cs typeface="Calibri"/>
          <a:sym typeface="Calibri"/>
        </a:defRPr>
      </a:lvl8pPr>
      <a:lvl9pPr marL="3931920" indent="-274320">
        <a:spcBef>
          <a:spcPts val="500"/>
        </a:spcBef>
        <a:buSzPct val="100000"/>
        <a:buFont typeface="Arial Narrow"/>
        <a:buChar char="•"/>
        <a:defRPr sz="2400">
          <a:latin typeface="Calibri"/>
          <a:ea typeface="Calibri"/>
          <a:cs typeface="Calibri"/>
          <a:sym typeface="Calibri"/>
        </a:defRPr>
      </a:lvl9pPr>
    </p:bodyStyle>
    <p:otherStyle>
      <a:lvl1pPr algn="r">
        <a:defRPr sz="1000">
          <a:solidFill>
            <a:schemeClr val="tx1"/>
          </a:solidFill>
          <a:latin typeface="+mn-lt"/>
          <a:ea typeface="+mn-ea"/>
          <a:cs typeface="+mn-cs"/>
          <a:sym typeface="Calibri"/>
        </a:defRPr>
      </a:lvl1pPr>
      <a:lvl2pPr indent="457200" algn="r">
        <a:defRPr sz="1000">
          <a:solidFill>
            <a:schemeClr val="tx1"/>
          </a:solidFill>
          <a:latin typeface="+mn-lt"/>
          <a:ea typeface="+mn-ea"/>
          <a:cs typeface="+mn-cs"/>
          <a:sym typeface="Calibri"/>
        </a:defRPr>
      </a:lvl2pPr>
      <a:lvl3pPr indent="914400" algn="r">
        <a:defRPr sz="1000">
          <a:solidFill>
            <a:schemeClr val="tx1"/>
          </a:solidFill>
          <a:latin typeface="+mn-lt"/>
          <a:ea typeface="+mn-ea"/>
          <a:cs typeface="+mn-cs"/>
          <a:sym typeface="Calibri"/>
        </a:defRPr>
      </a:lvl3pPr>
      <a:lvl4pPr indent="1371600" algn="r">
        <a:defRPr sz="1000">
          <a:solidFill>
            <a:schemeClr val="tx1"/>
          </a:solidFill>
          <a:latin typeface="+mn-lt"/>
          <a:ea typeface="+mn-ea"/>
          <a:cs typeface="+mn-cs"/>
          <a:sym typeface="Calibri"/>
        </a:defRPr>
      </a:lvl4pPr>
      <a:lvl5pPr indent="1828800" algn="r">
        <a:defRPr sz="1000">
          <a:solidFill>
            <a:schemeClr val="tx1"/>
          </a:solidFill>
          <a:latin typeface="+mn-lt"/>
          <a:ea typeface="+mn-ea"/>
          <a:cs typeface="+mn-cs"/>
          <a:sym typeface="Calibri"/>
        </a:defRPr>
      </a:lvl5pPr>
      <a:lvl6pPr indent="2286000" algn="r">
        <a:defRPr sz="1000">
          <a:solidFill>
            <a:schemeClr val="tx1"/>
          </a:solidFill>
          <a:latin typeface="+mn-lt"/>
          <a:ea typeface="+mn-ea"/>
          <a:cs typeface="+mn-cs"/>
          <a:sym typeface="Calibri"/>
        </a:defRPr>
      </a:lvl6pPr>
      <a:lvl7pPr indent="2743200" algn="r">
        <a:defRPr sz="1000">
          <a:solidFill>
            <a:schemeClr val="tx1"/>
          </a:solidFill>
          <a:latin typeface="+mn-lt"/>
          <a:ea typeface="+mn-ea"/>
          <a:cs typeface="+mn-cs"/>
          <a:sym typeface="Calibri"/>
        </a:defRPr>
      </a:lvl7pPr>
      <a:lvl8pPr indent="3200400" algn="r">
        <a:defRPr sz="1000">
          <a:solidFill>
            <a:schemeClr val="tx1"/>
          </a:solidFill>
          <a:latin typeface="+mn-lt"/>
          <a:ea typeface="+mn-ea"/>
          <a:cs typeface="+mn-cs"/>
          <a:sym typeface="Calibri"/>
        </a:defRPr>
      </a:lvl8pPr>
      <a:lvl9pPr indent="3657600" algn="r">
        <a:defRPr sz="10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jpe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12.png"/><Relationship Id="rId5"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p:nvPr>
        </p:nvSpPr>
        <p:spPr>
          <a:xfrm>
            <a:off x="3069801" y="836712"/>
            <a:ext cx="5750671" cy="1298576"/>
          </a:xfrm>
          <a:prstGeom prst="rect">
            <a:avLst/>
          </a:prstGeom>
        </p:spPr>
        <p:txBody>
          <a:bodyPr/>
          <a:lstStyle>
            <a:lvl1pPr>
              <a:defRPr sz="4000"/>
            </a:lvl1pPr>
          </a:lstStyle>
          <a:p>
            <a:pPr lvl="0">
              <a:defRPr b="0" sz="1800">
                <a:solidFill>
                  <a:srgbClr val="000000"/>
                </a:solidFill>
              </a:defRPr>
            </a:pPr>
            <a:r>
              <a:rPr b="1" sz="4000">
                <a:solidFill>
                  <a:srgbClr val="FFFFFF"/>
                </a:solidFill>
              </a:rPr>
              <a:t>Twente Safety &amp; Security</a:t>
            </a:r>
          </a:p>
        </p:txBody>
      </p:sp>
      <p:sp>
        <p:nvSpPr>
          <p:cNvPr id="21" name="Shape 21"/>
          <p:cNvSpPr/>
          <p:nvPr>
            <p:ph type="body" idx="1"/>
          </p:nvPr>
        </p:nvSpPr>
        <p:spPr>
          <a:xfrm>
            <a:off x="3069802" y="2564903"/>
            <a:ext cx="5750671" cy="1872209"/>
          </a:xfrm>
          <a:prstGeom prst="rect">
            <a:avLst/>
          </a:prstGeom>
        </p:spPr>
        <p:txBody>
          <a:bodyPr/>
          <a:lstStyle/>
          <a:p>
            <a:pPr lvl="0" defTabSz="786384">
              <a:lnSpc>
                <a:spcPct val="64000"/>
              </a:lnSpc>
              <a:spcBef>
                <a:spcPts val="400"/>
              </a:spcBef>
              <a:defRPr sz="1800">
                <a:solidFill>
                  <a:srgbClr val="000000"/>
                </a:solidFill>
              </a:defRPr>
            </a:pPr>
            <a:r>
              <a:rPr sz="2322">
                <a:solidFill>
                  <a:srgbClr val="FFFFFF"/>
                </a:solidFill>
              </a:rPr>
              <a:t>Frederik Jansen </a:t>
            </a:r>
            <a:endParaRPr sz="2924">
              <a:solidFill>
                <a:srgbClr val="FFFFFF"/>
              </a:solidFill>
            </a:endParaRPr>
          </a:p>
          <a:p>
            <a:pPr lvl="0" defTabSz="786384">
              <a:lnSpc>
                <a:spcPct val="64000"/>
              </a:lnSpc>
              <a:spcBef>
                <a:spcPts val="400"/>
              </a:spcBef>
              <a:defRPr sz="1800">
                <a:solidFill>
                  <a:srgbClr val="000000"/>
                </a:solidFill>
              </a:defRPr>
            </a:pPr>
            <a:endParaRPr sz="2752">
              <a:solidFill>
                <a:srgbClr val="FFFFFF"/>
              </a:solidFill>
            </a:endParaRPr>
          </a:p>
          <a:p>
            <a:pPr lvl="0" defTabSz="786384">
              <a:lnSpc>
                <a:spcPct val="64000"/>
              </a:lnSpc>
              <a:spcBef>
                <a:spcPts val="400"/>
              </a:spcBef>
              <a:defRPr sz="1800">
                <a:solidFill>
                  <a:srgbClr val="000000"/>
                </a:solidFill>
              </a:defRPr>
            </a:pPr>
            <a:r>
              <a:rPr sz="2322">
                <a:solidFill>
                  <a:srgbClr val="FFFFFF"/>
                </a:solidFill>
              </a:rPr>
              <a:t>PGM Open;  thema: </a:t>
            </a:r>
            <a:endParaRPr sz="2924">
              <a:solidFill>
                <a:srgbClr val="FFFFFF"/>
              </a:solidFill>
            </a:endParaRPr>
          </a:p>
          <a:p>
            <a:pPr lvl="0" defTabSz="786384">
              <a:lnSpc>
                <a:spcPct val="64000"/>
              </a:lnSpc>
              <a:spcBef>
                <a:spcPts val="400"/>
              </a:spcBef>
              <a:defRPr sz="1800">
                <a:solidFill>
                  <a:srgbClr val="000000"/>
                </a:solidFill>
              </a:defRPr>
            </a:pPr>
            <a:r>
              <a:rPr sz="2322">
                <a:solidFill>
                  <a:srgbClr val="FFFFFF"/>
                </a:solidFill>
              </a:rPr>
              <a:t>Samen werken aan Veiligheid</a:t>
            </a:r>
            <a:endParaRPr sz="2752">
              <a:solidFill>
                <a:srgbClr val="FFFFFF"/>
              </a:solidFill>
            </a:endParaRPr>
          </a:p>
          <a:p>
            <a:pPr lvl="0" defTabSz="786384">
              <a:lnSpc>
                <a:spcPct val="64000"/>
              </a:lnSpc>
              <a:spcBef>
                <a:spcPts val="400"/>
              </a:spcBef>
              <a:defRPr sz="1800">
                <a:solidFill>
                  <a:srgbClr val="000000"/>
                </a:solidFill>
              </a:defRPr>
            </a:pPr>
            <a:endParaRPr sz="2752">
              <a:solidFill>
                <a:srgbClr val="FFFFFF"/>
              </a:solidFill>
            </a:endParaRPr>
          </a:p>
          <a:p>
            <a:pPr lvl="0" defTabSz="786384">
              <a:lnSpc>
                <a:spcPct val="64000"/>
              </a:lnSpc>
              <a:spcBef>
                <a:spcPts val="400"/>
              </a:spcBef>
              <a:defRPr sz="1800">
                <a:solidFill>
                  <a:srgbClr val="000000"/>
                </a:solidFill>
              </a:defRPr>
            </a:pPr>
            <a:r>
              <a:rPr sz="2322">
                <a:solidFill>
                  <a:srgbClr val="FFFFFF"/>
                </a:solidFill>
              </a:rPr>
              <a:t>5 februari 2015</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xfrm>
            <a:off x="457200" y="980728"/>
            <a:ext cx="8229600" cy="492444"/>
          </a:xfrm>
          <a:prstGeom prst="rect">
            <a:avLst/>
          </a:prstGeom>
        </p:spPr>
        <p:txBody>
          <a:bodyPr>
            <a:normAutofit fontScale="100000" lnSpcReduction="0"/>
          </a:bodyPr>
          <a:lstStyle/>
          <a:p>
            <a:pPr lvl="0" defTabSz="896111">
              <a:defRPr sz="3136"/>
            </a:pPr>
          </a:p>
        </p:txBody>
      </p:sp>
      <p:pic>
        <p:nvPicPr>
          <p:cNvPr id="111" name="image18.jpeg" descr="10CCB709-B76F-41DE-B6B1-2A633A9D1697@vnet"/>
          <p:cNvPicPr/>
          <p:nvPr/>
        </p:nvPicPr>
        <p:blipFill>
          <a:blip r:embed="rId3">
            <a:extLst/>
          </a:blip>
          <a:stretch>
            <a:fillRect/>
          </a:stretch>
        </p:blipFill>
        <p:spPr>
          <a:xfrm>
            <a:off x="323527" y="764704"/>
            <a:ext cx="8424938" cy="573324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Dilemma:  Leiderschap</a:t>
            </a:r>
          </a:p>
        </p:txBody>
      </p:sp>
      <p:sp>
        <p:nvSpPr>
          <p:cNvPr id="116" name="Shape 116"/>
          <p:cNvSpPr/>
          <p:nvPr>
            <p:ph type="body" idx="1"/>
          </p:nvPr>
        </p:nvSpPr>
        <p:spPr>
          <a:xfrm>
            <a:off x="457200" y="1783357"/>
            <a:ext cx="8229600" cy="4381947"/>
          </a:xfrm>
          <a:prstGeom prst="rect">
            <a:avLst/>
          </a:prstGeom>
        </p:spPr>
        <p:txBody>
          <a:bodyPr/>
          <a:lstStyle/>
          <a:p>
            <a:pPr lvl="0" marL="0" indent="0">
              <a:buSzTx/>
              <a:buNone/>
              <a:defRPr sz="1800"/>
            </a:pPr>
            <a:r>
              <a:rPr sz="3900"/>
              <a:t>Ben ik: </a:t>
            </a:r>
            <a:endParaRPr sz="3900"/>
          </a:p>
          <a:p>
            <a:pPr lvl="0" marL="0" indent="0" algn="ctr">
              <a:buSzTx/>
              <a:buNone/>
              <a:defRPr sz="1800"/>
            </a:pPr>
            <a:r>
              <a:rPr sz="3900"/>
              <a:t> dwingend </a:t>
            </a:r>
            <a:endParaRPr sz="3900"/>
          </a:p>
          <a:p>
            <a:pPr lvl="0" marL="0" indent="0" algn="ctr">
              <a:buSzTx/>
              <a:buNone/>
              <a:defRPr sz="1800"/>
            </a:pPr>
            <a:endParaRPr sz="3900"/>
          </a:p>
          <a:p>
            <a:pPr lvl="0" marL="0" indent="0" algn="ctr">
              <a:buSzTx/>
              <a:buNone/>
              <a:defRPr sz="1800"/>
            </a:pPr>
            <a:r>
              <a:rPr sz="3900"/>
              <a:t>of </a:t>
            </a:r>
            <a:endParaRPr sz="3900"/>
          </a:p>
          <a:p>
            <a:pPr lvl="0" marL="0" indent="0" algn="ctr">
              <a:buSzTx/>
              <a:buNone/>
              <a:defRPr sz="1800"/>
            </a:pPr>
            <a:endParaRPr sz="3900"/>
          </a:p>
          <a:p>
            <a:pPr lvl="0" marL="0" indent="0" algn="ctr">
              <a:buSzTx/>
              <a:buNone/>
              <a:defRPr sz="1800"/>
            </a:pPr>
            <a:r>
              <a:rPr sz="3900"/>
              <a:t>dienend / ondersteunend?</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Dilemma: Opdrachtgeverschap PPS</a:t>
            </a:r>
          </a:p>
        </p:txBody>
      </p:sp>
      <p:sp>
        <p:nvSpPr>
          <p:cNvPr id="119" name="Shape 119"/>
          <p:cNvSpPr/>
          <p:nvPr>
            <p:ph type="body" idx="1"/>
          </p:nvPr>
        </p:nvSpPr>
        <p:spPr>
          <a:xfrm>
            <a:off x="457200" y="1783357"/>
            <a:ext cx="8229600" cy="4381947"/>
          </a:xfrm>
          <a:prstGeom prst="rect">
            <a:avLst/>
          </a:prstGeom>
        </p:spPr>
        <p:txBody>
          <a:bodyPr/>
          <a:lstStyle/>
          <a:p>
            <a:pPr lvl="0" marL="0" indent="0">
              <a:buSzTx/>
              <a:buNone/>
              <a:defRPr sz="1800"/>
            </a:pPr>
            <a:r>
              <a:rPr sz="3600"/>
              <a:t>Heb ik:</a:t>
            </a:r>
            <a:endParaRPr sz="3600"/>
          </a:p>
          <a:p>
            <a:pPr lvl="0" marL="0" indent="0" algn="ctr">
              <a:buSzTx/>
              <a:buNone/>
              <a:defRPr sz="1800"/>
            </a:pPr>
            <a:r>
              <a:rPr sz="3600"/>
              <a:t> gedeeld opdrachtgeverschap (PPS)</a:t>
            </a:r>
            <a:endParaRPr sz="3600"/>
          </a:p>
          <a:p>
            <a:pPr lvl="0" marL="0" indent="0" algn="ctr">
              <a:buSzTx/>
              <a:buNone/>
              <a:defRPr sz="1800"/>
            </a:pPr>
            <a:endParaRPr sz="3600"/>
          </a:p>
          <a:p>
            <a:pPr lvl="0" marL="0" indent="0" algn="ctr">
              <a:buSzTx/>
              <a:buNone/>
              <a:defRPr sz="1800"/>
            </a:pPr>
            <a:r>
              <a:rPr sz="3600"/>
              <a:t>óf </a:t>
            </a:r>
            <a:endParaRPr sz="3600"/>
          </a:p>
          <a:p>
            <a:pPr lvl="0" marL="0" indent="0" algn="ctr">
              <a:buSzTx/>
              <a:buNone/>
              <a:defRPr sz="1800"/>
            </a:pPr>
            <a:endParaRPr sz="3600"/>
          </a:p>
          <a:p>
            <a:pPr lvl="0" marL="0" indent="0" algn="ctr">
              <a:buSzTx/>
              <a:buNone/>
              <a:defRPr sz="1800"/>
            </a:pPr>
            <a:r>
              <a:rPr sz="3600"/>
              <a:t>één heldere opdrachtgever; </a:t>
            </a:r>
            <a:endParaRPr sz="3600"/>
          </a:p>
          <a:p>
            <a:pPr lvl="0" marL="0" indent="0" algn="ctr">
              <a:buSzTx/>
              <a:buNone/>
              <a:defRPr sz="1800"/>
            </a:pPr>
            <a:r>
              <a:rPr sz="3600"/>
              <a:t>en waar komt deze vandaan?</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Dilemma: karakter van de sturing</a:t>
            </a:r>
          </a:p>
        </p:txBody>
      </p:sp>
      <p:sp>
        <p:nvSpPr>
          <p:cNvPr id="124" name="Shape 124"/>
          <p:cNvSpPr/>
          <p:nvPr>
            <p:ph type="body" idx="1"/>
          </p:nvPr>
        </p:nvSpPr>
        <p:spPr>
          <a:xfrm>
            <a:off x="457200" y="1783357"/>
            <a:ext cx="8229600" cy="4381947"/>
          </a:xfrm>
          <a:prstGeom prst="rect">
            <a:avLst/>
          </a:prstGeom>
        </p:spPr>
        <p:txBody>
          <a:bodyPr/>
          <a:lstStyle/>
          <a:p>
            <a:pPr lvl="0" marL="0" indent="0">
              <a:buSzTx/>
              <a:buNone/>
              <a:defRPr sz="1800"/>
            </a:pPr>
            <a:r>
              <a:rPr sz="3600"/>
              <a:t>Stuur ik:</a:t>
            </a:r>
            <a:endParaRPr sz="3600"/>
          </a:p>
          <a:p>
            <a:pPr lvl="0" marL="0" indent="0" algn="ctr">
              <a:buSzTx/>
              <a:buNone/>
              <a:defRPr sz="1800"/>
            </a:pPr>
            <a:r>
              <a:rPr sz="3600"/>
              <a:t> op effect </a:t>
            </a:r>
            <a:endParaRPr sz="3600"/>
          </a:p>
          <a:p>
            <a:pPr lvl="0" marL="0" indent="0" algn="ctr">
              <a:buSzTx/>
              <a:buNone/>
              <a:defRPr sz="1800"/>
            </a:pPr>
            <a:r>
              <a:rPr sz="3600"/>
              <a:t>of </a:t>
            </a:r>
            <a:endParaRPr sz="3600"/>
          </a:p>
          <a:p>
            <a:pPr lvl="0" marL="0" indent="0" algn="ctr">
              <a:buSzTx/>
              <a:buNone/>
              <a:defRPr sz="1800"/>
            </a:pPr>
            <a:r>
              <a:rPr sz="3600"/>
              <a:t>op proces</a:t>
            </a:r>
            <a:endParaRPr sz="3600"/>
          </a:p>
          <a:p>
            <a:pPr lvl="0" marL="0" indent="0" algn="ctr">
              <a:buSzTx/>
              <a:buNone/>
              <a:defRPr sz="1800"/>
            </a:pPr>
            <a:endParaRPr sz="3600"/>
          </a:p>
          <a:p>
            <a:pPr lvl="0" marL="0" indent="0" algn="ctr">
              <a:buSzTx/>
              <a:buNone/>
              <a:defRPr sz="1800"/>
            </a:pPr>
            <a:endParaRPr sz="3600"/>
          </a:p>
          <a:p>
            <a:pPr lvl="0" marL="0" indent="0" algn="ctr">
              <a:buSzTx/>
              <a:buNone/>
              <a:defRPr sz="1800"/>
            </a:pPr>
            <a:r>
              <a:rPr sz="3600"/>
              <a:t>En hoe richt ik dat dan in?</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3069801" y="836712"/>
            <a:ext cx="5750671" cy="1298576"/>
          </a:xfrm>
          <a:prstGeom prst="rect">
            <a:avLst/>
          </a:prstGeom>
        </p:spPr>
        <p:txBody>
          <a:bodyPr/>
          <a:lstStyle>
            <a:lvl1pPr>
              <a:defRPr sz="4000"/>
            </a:lvl1pPr>
          </a:lstStyle>
          <a:p>
            <a:pPr lvl="0">
              <a:defRPr b="0" sz="1800">
                <a:solidFill>
                  <a:srgbClr val="000000"/>
                </a:solidFill>
              </a:defRPr>
            </a:pPr>
            <a:r>
              <a:rPr b="1" sz="4000">
                <a:solidFill>
                  <a:srgbClr val="FFFFFF"/>
                </a:solidFill>
              </a:rPr>
              <a:t>Twente Safety &amp; Security</a:t>
            </a:r>
          </a:p>
        </p:txBody>
      </p:sp>
      <p:sp>
        <p:nvSpPr>
          <p:cNvPr id="127" name="Shape 127"/>
          <p:cNvSpPr/>
          <p:nvPr>
            <p:ph type="body" idx="1"/>
          </p:nvPr>
        </p:nvSpPr>
        <p:spPr>
          <a:xfrm>
            <a:off x="3069802" y="2564903"/>
            <a:ext cx="5750671" cy="1872209"/>
          </a:xfrm>
          <a:prstGeom prst="rect">
            <a:avLst/>
          </a:prstGeom>
        </p:spPr>
        <p:txBody>
          <a:bodyPr/>
          <a:lstStyle/>
          <a:p>
            <a:pPr lvl="0" defTabSz="786384">
              <a:lnSpc>
                <a:spcPct val="64000"/>
              </a:lnSpc>
              <a:spcBef>
                <a:spcPts val="400"/>
              </a:spcBef>
              <a:defRPr sz="1800">
                <a:solidFill>
                  <a:srgbClr val="000000"/>
                </a:solidFill>
              </a:defRPr>
            </a:pPr>
            <a:r>
              <a:rPr sz="2322">
                <a:solidFill>
                  <a:srgbClr val="FFFFFF"/>
                </a:solidFill>
              </a:rPr>
              <a:t>Frederik Jansen </a:t>
            </a:r>
            <a:endParaRPr sz="2924">
              <a:solidFill>
                <a:srgbClr val="FFFFFF"/>
              </a:solidFill>
            </a:endParaRPr>
          </a:p>
          <a:p>
            <a:pPr lvl="0" defTabSz="786384">
              <a:lnSpc>
                <a:spcPct val="64000"/>
              </a:lnSpc>
              <a:spcBef>
                <a:spcPts val="400"/>
              </a:spcBef>
              <a:defRPr sz="1800">
                <a:solidFill>
                  <a:srgbClr val="000000"/>
                </a:solidFill>
              </a:defRPr>
            </a:pPr>
            <a:endParaRPr sz="2752">
              <a:solidFill>
                <a:srgbClr val="FFFFFF"/>
              </a:solidFill>
            </a:endParaRPr>
          </a:p>
          <a:p>
            <a:pPr lvl="0" defTabSz="786384">
              <a:lnSpc>
                <a:spcPct val="64000"/>
              </a:lnSpc>
              <a:spcBef>
                <a:spcPts val="400"/>
              </a:spcBef>
              <a:defRPr sz="1800">
                <a:solidFill>
                  <a:srgbClr val="000000"/>
                </a:solidFill>
              </a:defRPr>
            </a:pPr>
            <a:r>
              <a:rPr sz="2322">
                <a:solidFill>
                  <a:srgbClr val="FFFFFF"/>
                </a:solidFill>
              </a:rPr>
              <a:t>PGM Open;  thema: </a:t>
            </a:r>
            <a:endParaRPr sz="2924">
              <a:solidFill>
                <a:srgbClr val="FFFFFF"/>
              </a:solidFill>
            </a:endParaRPr>
          </a:p>
          <a:p>
            <a:pPr lvl="0" defTabSz="786384">
              <a:lnSpc>
                <a:spcPct val="64000"/>
              </a:lnSpc>
              <a:spcBef>
                <a:spcPts val="400"/>
              </a:spcBef>
              <a:defRPr sz="1800">
                <a:solidFill>
                  <a:srgbClr val="000000"/>
                </a:solidFill>
              </a:defRPr>
            </a:pPr>
            <a:r>
              <a:rPr sz="2322">
                <a:solidFill>
                  <a:srgbClr val="FFFFFF"/>
                </a:solidFill>
              </a:rPr>
              <a:t>Samen werken aan Veiligheid</a:t>
            </a:r>
            <a:endParaRPr sz="2752">
              <a:solidFill>
                <a:srgbClr val="FFFFFF"/>
              </a:solidFill>
            </a:endParaRPr>
          </a:p>
          <a:p>
            <a:pPr lvl="0" defTabSz="786384">
              <a:lnSpc>
                <a:spcPct val="64000"/>
              </a:lnSpc>
              <a:spcBef>
                <a:spcPts val="400"/>
              </a:spcBef>
              <a:defRPr sz="1800">
                <a:solidFill>
                  <a:srgbClr val="000000"/>
                </a:solidFill>
              </a:defRPr>
            </a:pPr>
            <a:endParaRPr sz="2752">
              <a:solidFill>
                <a:srgbClr val="FFFFFF"/>
              </a:solidFill>
            </a:endParaRPr>
          </a:p>
          <a:p>
            <a:pPr lvl="0" defTabSz="786384">
              <a:lnSpc>
                <a:spcPct val="64000"/>
              </a:lnSpc>
              <a:spcBef>
                <a:spcPts val="400"/>
              </a:spcBef>
              <a:defRPr sz="1800">
                <a:solidFill>
                  <a:srgbClr val="000000"/>
                </a:solidFill>
              </a:defRPr>
            </a:pPr>
            <a:r>
              <a:rPr sz="2322">
                <a:solidFill>
                  <a:srgbClr val="FFFFFF"/>
                </a:solidFill>
              </a:rPr>
              <a:t>5 februari 2015</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ph type="title"/>
          </p:nvPr>
        </p:nvSpPr>
        <p:spPr>
          <a:xfrm>
            <a:off x="457200" y="980728"/>
            <a:ext cx="8229600" cy="492444"/>
          </a:xfrm>
          <a:prstGeom prst="rect">
            <a:avLst/>
          </a:prstGeom>
        </p:spPr>
        <p:txBody>
          <a:bodyPr>
            <a:normAutofit fontScale="100000" lnSpcReduction="0"/>
          </a:bodyPr>
          <a:lstStyle>
            <a:lvl1pPr algn="ctr" defTabSz="896111">
              <a:defRPr sz="3136"/>
            </a:lvl1pPr>
          </a:lstStyle>
          <a:p>
            <a:pPr lvl="0">
              <a:defRPr b="0" sz="1800"/>
            </a:pPr>
            <a:r>
              <a:rPr b="1" sz="3136"/>
              <a:t>FILMPJE tsc!!!!!!!</a:t>
            </a:r>
          </a:p>
        </p:txBody>
      </p:sp>
      <p:sp>
        <p:nvSpPr>
          <p:cNvPr id="26" name="Shape 26"/>
          <p:cNvSpPr/>
          <p:nvPr>
            <p:ph type="body" idx="1"/>
          </p:nvPr>
        </p:nvSpPr>
        <p:spPr>
          <a:xfrm>
            <a:off x="457200" y="1783357"/>
            <a:ext cx="8229600" cy="4381947"/>
          </a:xfrm>
          <a:prstGeom prst="rect">
            <a:avLst/>
          </a:prstGeom>
        </p:spPr>
        <p:txBody>
          <a:bodyPr/>
          <a:lstStyle>
            <a:lvl1pPr marL="1143000" indent="-1143000">
              <a:defRPr sz="8000"/>
            </a:lvl1pPr>
          </a:lstStyle>
          <a:p>
            <a:pPr lvl="0">
              <a:defRPr sz="1800"/>
            </a:pPr>
            <a:r>
              <a:rPr sz="8000"/>
              <a:t>FILMPJE tsc!!!!!!!</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Twente Safety &amp; Security;   waarom ?</a:t>
            </a:r>
          </a:p>
        </p:txBody>
      </p:sp>
      <p:sp>
        <p:nvSpPr>
          <p:cNvPr id="29" name="Shape 29"/>
          <p:cNvSpPr/>
          <p:nvPr>
            <p:ph type="body" idx="1"/>
          </p:nvPr>
        </p:nvSpPr>
        <p:spPr>
          <a:xfrm>
            <a:off x="457200" y="1783357"/>
            <a:ext cx="8229600" cy="4381947"/>
          </a:xfrm>
          <a:prstGeom prst="rect">
            <a:avLst/>
          </a:prstGeom>
        </p:spPr>
        <p:txBody>
          <a:bodyPr/>
          <a:lstStyle/>
          <a:p>
            <a:pPr lvl="0">
              <a:defRPr sz="1800"/>
            </a:pPr>
            <a:r>
              <a:rPr sz="2400"/>
              <a:t>Context</a:t>
            </a:r>
            <a:endParaRPr sz="2400"/>
          </a:p>
          <a:p>
            <a:pPr lvl="1">
              <a:spcBef>
                <a:spcPts val="400"/>
              </a:spcBef>
              <a:defRPr sz="1800"/>
            </a:pPr>
            <a:r>
              <a:rPr sz="2400"/>
              <a:t>Veel startende innovatie, onduidelijk  rendement</a:t>
            </a:r>
            <a:endParaRPr sz="2400"/>
          </a:p>
          <a:p>
            <a:pPr lvl="1">
              <a:spcBef>
                <a:spcPts val="400"/>
              </a:spcBef>
              <a:defRPr sz="1800"/>
            </a:pPr>
            <a:r>
              <a:rPr sz="2400"/>
              <a:t>Werkgelegenheid Twente</a:t>
            </a:r>
            <a:endParaRPr sz="2400"/>
          </a:p>
          <a:p>
            <a:pPr lvl="1">
              <a:spcBef>
                <a:spcPts val="400"/>
              </a:spcBef>
              <a:defRPr sz="1800"/>
            </a:pPr>
            <a:r>
              <a:rPr sz="2400"/>
              <a:t>Gebeurtenissen -&gt; innovatieve oplossingen</a:t>
            </a:r>
            <a:endParaRPr sz="2400"/>
          </a:p>
          <a:p>
            <a:pPr lvl="1">
              <a:spcBef>
                <a:spcPts val="400"/>
              </a:spcBef>
              <a:defRPr sz="1800"/>
            </a:pPr>
            <a:r>
              <a:rPr sz="2400"/>
              <a:t>Concentratie van innovatiegebieden (ism NIAV en HSD)</a:t>
            </a:r>
            <a:endParaRPr sz="2400"/>
          </a:p>
          <a:p>
            <a:pPr lvl="1">
              <a:spcBef>
                <a:spcPts val="400"/>
              </a:spcBef>
              <a:defRPr sz="1800"/>
            </a:pPr>
            <a:r>
              <a:rPr sz="2400"/>
              <a:t>Groeiende veiligheidssector (topsectorenbeleid)</a:t>
            </a:r>
            <a:endParaRPr sz="2400"/>
          </a:p>
          <a:p>
            <a:pPr lvl="1">
              <a:spcBef>
                <a:spcPts val="400"/>
              </a:spcBef>
              <a:defRPr sz="1800"/>
            </a:pPr>
            <a:r>
              <a:rPr sz="2400"/>
              <a:t>Goede naam Twente</a:t>
            </a:r>
            <a:endParaRPr sz="2400"/>
          </a:p>
          <a:p>
            <a:pPr lvl="1">
              <a:spcBef>
                <a:spcPts val="400"/>
              </a:spcBef>
              <a:defRPr sz="1800"/>
            </a:pPr>
            <a:r>
              <a:rPr sz="2400"/>
              <a:t>Kans voor Twente</a:t>
            </a:r>
          </a:p>
        </p:txBody>
      </p:sp>
      <p:grpSp>
        <p:nvGrpSpPr>
          <p:cNvPr id="63" name="Group 63"/>
          <p:cNvGrpSpPr/>
          <p:nvPr/>
        </p:nvGrpSpPr>
        <p:grpSpPr>
          <a:xfrm>
            <a:off x="3960910" y="4409270"/>
            <a:ext cx="4617660" cy="1664812"/>
            <a:chOff x="0" y="0"/>
            <a:chExt cx="4617658" cy="1664810"/>
          </a:xfrm>
        </p:grpSpPr>
        <p:grpSp>
          <p:nvGrpSpPr>
            <p:cNvPr id="47" name="Group 47"/>
            <p:cNvGrpSpPr/>
            <p:nvPr/>
          </p:nvGrpSpPr>
          <p:grpSpPr>
            <a:xfrm>
              <a:off x="3070844" y="-1"/>
              <a:ext cx="1546815" cy="1664813"/>
              <a:chOff x="0" y="0"/>
              <a:chExt cx="1546814" cy="1664811"/>
            </a:xfrm>
          </p:grpSpPr>
          <p:sp>
            <p:nvSpPr>
              <p:cNvPr id="30" name="Shape 30"/>
              <p:cNvSpPr/>
              <p:nvPr/>
            </p:nvSpPr>
            <p:spPr>
              <a:xfrm>
                <a:off x="589147" y="-1"/>
                <a:ext cx="266925" cy="2448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31" name="Shape 31"/>
              <p:cNvSpPr/>
              <p:nvPr/>
            </p:nvSpPr>
            <p:spPr>
              <a:xfrm>
                <a:off x="610163" y="700106"/>
                <a:ext cx="270166" cy="24219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25400" cap="flat">
                <a:solidFill>
                  <a:srgbClr val="1F497D"/>
                </a:solidFill>
                <a:prstDash val="solid"/>
                <a:bevel/>
              </a:ln>
              <a:effectLst/>
            </p:spPr>
            <p:txBody>
              <a:bodyPr wrap="square" lIns="0" tIns="0" rIns="0" bIns="0" numCol="1" anchor="ctr">
                <a:noAutofit/>
              </a:bodyPr>
              <a:lstStyle/>
              <a:p>
                <a:pPr lvl="0" algn="ctr">
                  <a:defRPr>
                    <a:solidFill>
                      <a:srgbClr val="FFFFFF"/>
                    </a:solidFill>
                  </a:defRPr>
                </a:pPr>
              </a:p>
            </p:txBody>
          </p:sp>
          <p:sp>
            <p:nvSpPr>
              <p:cNvPr id="32" name="Shape 32"/>
              <p:cNvSpPr/>
              <p:nvPr/>
            </p:nvSpPr>
            <p:spPr>
              <a:xfrm>
                <a:off x="596610" y="726857"/>
                <a:ext cx="315825"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800">
                    <a:solidFill>
                      <a:srgbClr val="FFFFFF"/>
                    </a:solidFill>
                  </a:defRPr>
                </a:lvl1pPr>
              </a:lstStyle>
              <a:p>
                <a:pPr lvl="0">
                  <a:defRPr sz="1800">
                    <a:solidFill>
                      <a:srgbClr val="000000"/>
                    </a:solidFill>
                  </a:defRPr>
                </a:pPr>
                <a:r>
                  <a:rPr sz="800">
                    <a:solidFill>
                      <a:srgbClr val="FFFFFF"/>
                    </a:solidFill>
                  </a:rPr>
                  <a:t>TS&amp;S</a:t>
                </a:r>
              </a:p>
            </p:txBody>
          </p:sp>
          <p:sp>
            <p:nvSpPr>
              <p:cNvPr id="33" name="Shape 33"/>
              <p:cNvSpPr/>
              <p:nvPr/>
            </p:nvSpPr>
            <p:spPr>
              <a:xfrm>
                <a:off x="0" y="195859"/>
                <a:ext cx="266924" cy="2448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34" name="Shape 34"/>
              <p:cNvSpPr/>
              <p:nvPr/>
            </p:nvSpPr>
            <p:spPr>
              <a:xfrm>
                <a:off x="1279890" y="244824"/>
                <a:ext cx="266925" cy="2448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35" name="Shape 35"/>
              <p:cNvSpPr/>
              <p:nvPr/>
            </p:nvSpPr>
            <p:spPr>
              <a:xfrm>
                <a:off x="1230664" y="1101712"/>
                <a:ext cx="266925" cy="2448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36" name="Shape 36"/>
              <p:cNvSpPr/>
              <p:nvPr/>
            </p:nvSpPr>
            <p:spPr>
              <a:xfrm>
                <a:off x="0" y="1126195"/>
                <a:ext cx="266924" cy="2448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37" name="Shape 37"/>
              <p:cNvSpPr/>
              <p:nvPr/>
            </p:nvSpPr>
            <p:spPr>
              <a:xfrm>
                <a:off x="630339" y="1419985"/>
                <a:ext cx="266925" cy="2448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38" name="Shape 38"/>
              <p:cNvSpPr/>
              <p:nvPr/>
            </p:nvSpPr>
            <p:spPr>
              <a:xfrm>
                <a:off x="722609" y="244824"/>
                <a:ext cx="22638" cy="455283"/>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9" name="Shape 39"/>
              <p:cNvSpPr/>
              <p:nvPr/>
            </p:nvSpPr>
            <p:spPr>
              <a:xfrm flipH="1">
                <a:off x="227833" y="122412"/>
                <a:ext cx="361315" cy="109302"/>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0" name="Shape 40"/>
              <p:cNvSpPr/>
              <p:nvPr/>
            </p:nvSpPr>
            <p:spPr>
              <a:xfrm>
                <a:off x="227834" y="404830"/>
                <a:ext cx="421895" cy="330745"/>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1" name="Shape 41"/>
              <p:cNvSpPr/>
              <p:nvPr/>
            </p:nvSpPr>
            <p:spPr>
              <a:xfrm flipH="1">
                <a:off x="227834" y="906832"/>
                <a:ext cx="421895" cy="255218"/>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2" name="Shape 42"/>
              <p:cNvSpPr/>
              <p:nvPr/>
            </p:nvSpPr>
            <p:spPr>
              <a:xfrm flipV="1">
                <a:off x="266923" y="1224125"/>
                <a:ext cx="963742" cy="24484"/>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3" name="Shape 43"/>
              <p:cNvSpPr/>
              <p:nvPr/>
            </p:nvSpPr>
            <p:spPr>
              <a:xfrm>
                <a:off x="745246" y="942300"/>
                <a:ext cx="18556" cy="477685"/>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4" name="Shape 44"/>
              <p:cNvSpPr/>
              <p:nvPr/>
            </p:nvSpPr>
            <p:spPr>
              <a:xfrm flipV="1">
                <a:off x="858173" y="489649"/>
                <a:ext cx="555180" cy="966190"/>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5" name="Shape 45"/>
              <p:cNvSpPr/>
              <p:nvPr/>
            </p:nvSpPr>
            <p:spPr>
              <a:xfrm flipH="1">
                <a:off x="840763" y="367237"/>
                <a:ext cx="439128" cy="368338"/>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46" name="Shape 46"/>
              <p:cNvSpPr/>
              <p:nvPr/>
            </p:nvSpPr>
            <p:spPr>
              <a:xfrm>
                <a:off x="840762" y="906832"/>
                <a:ext cx="428993" cy="230735"/>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grpSp>
          <p:nvGrpSpPr>
            <p:cNvPr id="61" name="Group 61"/>
            <p:cNvGrpSpPr/>
            <p:nvPr/>
          </p:nvGrpSpPr>
          <p:grpSpPr>
            <a:xfrm>
              <a:off x="-1" y="9156"/>
              <a:ext cx="1635119" cy="1576036"/>
              <a:chOff x="0" y="0"/>
              <a:chExt cx="1635117" cy="1576034"/>
            </a:xfrm>
          </p:grpSpPr>
          <p:sp>
            <p:nvSpPr>
              <p:cNvPr id="48" name="Shape 48"/>
              <p:cNvSpPr/>
              <p:nvPr/>
            </p:nvSpPr>
            <p:spPr>
              <a:xfrm>
                <a:off x="622779" y="-1"/>
                <a:ext cx="282163" cy="23177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49" name="Shape 49"/>
              <p:cNvSpPr/>
              <p:nvPr/>
            </p:nvSpPr>
            <p:spPr>
              <a:xfrm>
                <a:off x="-1" y="185416"/>
                <a:ext cx="282163" cy="2317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50" name="Shape 50"/>
              <p:cNvSpPr/>
              <p:nvPr/>
            </p:nvSpPr>
            <p:spPr>
              <a:xfrm>
                <a:off x="1352955" y="231769"/>
                <a:ext cx="282163" cy="2317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51" name="Shape 51"/>
              <p:cNvSpPr/>
              <p:nvPr/>
            </p:nvSpPr>
            <p:spPr>
              <a:xfrm>
                <a:off x="1300918" y="1042963"/>
                <a:ext cx="282163" cy="2317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52" name="Shape 52"/>
              <p:cNvSpPr/>
              <p:nvPr/>
            </p:nvSpPr>
            <p:spPr>
              <a:xfrm>
                <a:off x="-1" y="1066140"/>
                <a:ext cx="282163" cy="2317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53" name="Shape 53"/>
              <p:cNvSpPr/>
              <p:nvPr/>
            </p:nvSpPr>
            <p:spPr>
              <a:xfrm>
                <a:off x="666323" y="1344264"/>
                <a:ext cx="282163" cy="2317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B59"/>
              </a:solidFill>
              <a:ln w="25400" cap="flat">
                <a:solidFill>
                  <a:srgbClr val="718841"/>
                </a:solidFill>
                <a:prstDash val="solid"/>
                <a:bevel/>
              </a:ln>
              <a:effectLst/>
            </p:spPr>
            <p:txBody>
              <a:bodyPr wrap="square" lIns="0" tIns="0" rIns="0" bIns="0" numCol="1" anchor="ctr">
                <a:noAutofit/>
              </a:bodyPr>
              <a:lstStyle/>
              <a:p>
                <a:pPr lvl="0" algn="ctr">
                  <a:defRPr>
                    <a:solidFill>
                      <a:srgbClr val="FFFFFF"/>
                    </a:solidFill>
                  </a:defRPr>
                </a:pPr>
              </a:p>
            </p:txBody>
          </p:sp>
          <p:sp>
            <p:nvSpPr>
              <p:cNvPr id="54" name="Shape 54"/>
              <p:cNvSpPr/>
              <p:nvPr/>
            </p:nvSpPr>
            <p:spPr>
              <a:xfrm flipH="1">
                <a:off x="240840" y="115884"/>
                <a:ext cx="381941" cy="103473"/>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55" name="Shape 55"/>
              <p:cNvSpPr/>
              <p:nvPr/>
            </p:nvSpPr>
            <p:spPr>
              <a:xfrm>
                <a:off x="240839" y="383243"/>
                <a:ext cx="566565" cy="961021"/>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56" name="Shape 56"/>
              <p:cNvSpPr/>
              <p:nvPr/>
            </p:nvSpPr>
            <p:spPr>
              <a:xfrm flipH="1">
                <a:off x="240840" y="197827"/>
                <a:ext cx="423262" cy="902256"/>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57" name="Shape 57"/>
              <p:cNvSpPr/>
              <p:nvPr/>
            </p:nvSpPr>
            <p:spPr>
              <a:xfrm flipV="1">
                <a:off x="282161" y="1158849"/>
                <a:ext cx="1018758" cy="23178"/>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58" name="Shape 58"/>
              <p:cNvSpPr/>
              <p:nvPr/>
            </p:nvSpPr>
            <p:spPr>
              <a:xfrm flipV="1">
                <a:off x="907163" y="463540"/>
                <a:ext cx="586873" cy="914667"/>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59" name="Shape 59"/>
              <p:cNvSpPr/>
              <p:nvPr/>
            </p:nvSpPr>
            <p:spPr>
              <a:xfrm flipH="1" flipV="1">
                <a:off x="863619" y="197827"/>
                <a:ext cx="489337" cy="149828"/>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60" name="Shape 60"/>
              <p:cNvSpPr/>
              <p:nvPr/>
            </p:nvSpPr>
            <p:spPr>
              <a:xfrm flipV="1">
                <a:off x="948484" y="1240791"/>
                <a:ext cx="393756" cy="219359"/>
              </a:xfrm>
              <a:prstGeom prst="line">
                <a:avLst/>
              </a:prstGeom>
              <a:noFill/>
              <a:ln w="9525" cap="flat">
                <a:solidFill>
                  <a:srgbClr val="4A7EBB"/>
                </a:solidFill>
                <a:prstDash val="solid"/>
                <a:bevel/>
                <a:headEnd type="triangle" w="med" len="me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62" name="Shape 62"/>
            <p:cNvSpPr/>
            <p:nvPr/>
          </p:nvSpPr>
          <p:spPr>
            <a:xfrm>
              <a:off x="1835225" y="569238"/>
              <a:ext cx="1008113" cy="334472"/>
            </a:xfrm>
            <a:prstGeom prst="rightArrow">
              <a:avLst>
                <a:gd name="adj1" fmla="val 50000"/>
                <a:gd name="adj2" fmla="val 50000"/>
              </a:avLst>
            </a:prstGeom>
            <a:solidFill>
              <a:srgbClr val="4F81BD"/>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p>
          </p:txBody>
        </p:sp>
      </p:gr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7" name="Group 77"/>
          <p:cNvGrpSpPr/>
          <p:nvPr/>
        </p:nvGrpSpPr>
        <p:grpSpPr>
          <a:xfrm>
            <a:off x="1419515" y="1844824"/>
            <a:ext cx="7035544" cy="4542627"/>
            <a:chOff x="0" y="0"/>
            <a:chExt cx="7035542" cy="4542626"/>
          </a:xfrm>
        </p:grpSpPr>
        <p:pic>
          <p:nvPicPr>
            <p:cNvPr id="65" name="image3.png"/>
            <p:cNvPicPr/>
            <p:nvPr/>
          </p:nvPicPr>
          <p:blipFill>
            <a:blip r:embed="rId2">
              <a:extLst/>
            </a:blip>
            <a:stretch>
              <a:fillRect/>
            </a:stretch>
          </p:blipFill>
          <p:spPr>
            <a:xfrm>
              <a:off x="1193384" y="41275"/>
              <a:ext cx="4426618" cy="3770208"/>
            </a:xfrm>
            <a:prstGeom prst="rect">
              <a:avLst/>
            </a:prstGeom>
            <a:ln w="12700" cap="flat">
              <a:noFill/>
              <a:miter lim="400000"/>
            </a:ln>
            <a:effectLst/>
          </p:spPr>
        </p:pic>
        <p:pic>
          <p:nvPicPr>
            <p:cNvPr id="66" name="image4.png"/>
            <p:cNvPicPr/>
            <p:nvPr/>
          </p:nvPicPr>
          <p:blipFill>
            <a:blip r:embed="rId3">
              <a:extLst/>
            </a:blip>
            <a:stretch>
              <a:fillRect/>
            </a:stretch>
          </p:blipFill>
          <p:spPr>
            <a:xfrm>
              <a:off x="3509637" y="-1"/>
              <a:ext cx="1730573" cy="499379"/>
            </a:xfrm>
            <a:prstGeom prst="rect">
              <a:avLst/>
            </a:prstGeom>
            <a:ln w="12700" cap="flat">
              <a:noFill/>
              <a:miter lim="400000"/>
            </a:ln>
            <a:effectLst/>
          </p:spPr>
        </p:pic>
        <p:pic>
          <p:nvPicPr>
            <p:cNvPr id="67" name="image5.jpg" descr="Logo VRT.jpg"/>
            <p:cNvPicPr/>
            <p:nvPr/>
          </p:nvPicPr>
          <p:blipFill>
            <a:blip r:embed="rId4">
              <a:extLst/>
            </a:blip>
            <a:stretch>
              <a:fillRect/>
            </a:stretch>
          </p:blipFill>
          <p:spPr>
            <a:xfrm>
              <a:off x="3715003" y="3286060"/>
              <a:ext cx="2444571" cy="425287"/>
            </a:xfrm>
            <a:prstGeom prst="rect">
              <a:avLst/>
            </a:prstGeom>
            <a:ln w="12700" cap="flat">
              <a:noFill/>
              <a:miter lim="400000"/>
            </a:ln>
            <a:effectLst/>
          </p:spPr>
        </p:pic>
        <p:pic>
          <p:nvPicPr>
            <p:cNvPr id="68" name="image6.png"/>
            <p:cNvPicPr/>
            <p:nvPr/>
          </p:nvPicPr>
          <p:blipFill>
            <a:blip r:embed="rId5">
              <a:extLst/>
            </a:blip>
            <a:stretch>
              <a:fillRect/>
            </a:stretch>
          </p:blipFill>
          <p:spPr>
            <a:xfrm>
              <a:off x="417228" y="2809696"/>
              <a:ext cx="2325519" cy="483146"/>
            </a:xfrm>
            <a:prstGeom prst="rect">
              <a:avLst/>
            </a:prstGeom>
            <a:ln w="12700" cap="flat">
              <a:noFill/>
              <a:miter lim="400000"/>
            </a:ln>
            <a:effectLst/>
          </p:spPr>
        </p:pic>
        <p:pic>
          <p:nvPicPr>
            <p:cNvPr id="69" name="image7.png"/>
            <p:cNvPicPr/>
            <p:nvPr/>
          </p:nvPicPr>
          <p:blipFill>
            <a:blip r:embed="rId6">
              <a:extLst/>
            </a:blip>
            <a:stretch>
              <a:fillRect/>
            </a:stretch>
          </p:blipFill>
          <p:spPr>
            <a:xfrm>
              <a:off x="4904560" y="2103912"/>
              <a:ext cx="1581683" cy="375781"/>
            </a:xfrm>
            <a:prstGeom prst="rect">
              <a:avLst/>
            </a:prstGeom>
            <a:ln w="12700" cap="flat">
              <a:noFill/>
              <a:miter lim="400000"/>
            </a:ln>
            <a:effectLst/>
          </p:spPr>
        </p:pic>
        <p:pic>
          <p:nvPicPr>
            <p:cNvPr id="70" name="image8.png"/>
            <p:cNvPicPr/>
            <p:nvPr/>
          </p:nvPicPr>
          <p:blipFill>
            <a:blip r:embed="rId7">
              <a:extLst/>
            </a:blip>
            <a:stretch>
              <a:fillRect/>
            </a:stretch>
          </p:blipFill>
          <p:spPr>
            <a:xfrm>
              <a:off x="6184602" y="2489972"/>
              <a:ext cx="768467" cy="801471"/>
            </a:xfrm>
            <a:prstGeom prst="rect">
              <a:avLst/>
            </a:prstGeom>
            <a:ln w="12700" cap="flat">
              <a:noFill/>
              <a:miter lim="400000"/>
            </a:ln>
            <a:effectLst/>
          </p:spPr>
        </p:pic>
        <p:sp>
          <p:nvSpPr>
            <p:cNvPr id="71" name="Shape 71"/>
            <p:cNvSpPr/>
            <p:nvPr/>
          </p:nvSpPr>
          <p:spPr>
            <a:xfrm>
              <a:off x="2891969" y="3844749"/>
              <a:ext cx="1080919" cy="697878"/>
            </a:xfrm>
            <a:prstGeom prst="rect">
              <a:avLst/>
            </a:prstGeom>
            <a:solidFill>
              <a:srgbClr val="FFFFFF"/>
            </a:solidFill>
            <a:ln w="12700" cap="flat">
              <a:noFill/>
              <a:miter lim="400000"/>
            </a:ln>
            <a:effectLst/>
          </p:spPr>
          <p:txBody>
            <a:bodyPr wrap="square" lIns="0" tIns="0" rIns="0" bIns="0" numCol="1" anchor="t">
              <a:noAutofit/>
            </a:bodyPr>
            <a:lstStyle/>
            <a:p>
              <a:pPr lvl="0" algn="ctr">
                <a:defRPr sz="2000">
                  <a:latin typeface="Times New Roman"/>
                  <a:ea typeface="Times New Roman"/>
                  <a:cs typeface="Times New Roman"/>
                  <a:sym typeface="Times New Roman"/>
                </a:defRPr>
              </a:pPr>
            </a:p>
          </p:txBody>
        </p:sp>
        <p:pic>
          <p:nvPicPr>
            <p:cNvPr id="72" name="image9.jpg" descr="images-4.jpeg"/>
            <p:cNvPicPr/>
            <p:nvPr/>
          </p:nvPicPr>
          <p:blipFill>
            <a:blip r:embed="rId8">
              <a:extLst/>
            </a:blip>
            <a:stretch>
              <a:fillRect/>
            </a:stretch>
          </p:blipFill>
          <p:spPr>
            <a:xfrm>
              <a:off x="-1" y="2182091"/>
              <a:ext cx="1898759" cy="441887"/>
            </a:xfrm>
            <a:prstGeom prst="rect">
              <a:avLst/>
            </a:prstGeom>
            <a:ln w="12700" cap="flat">
              <a:noFill/>
              <a:miter lim="400000"/>
            </a:ln>
            <a:effectLst/>
          </p:spPr>
        </p:pic>
        <p:pic>
          <p:nvPicPr>
            <p:cNvPr id="73" name="image10.png"/>
            <p:cNvPicPr/>
            <p:nvPr/>
          </p:nvPicPr>
          <p:blipFill>
            <a:blip r:embed="rId9">
              <a:extLst/>
            </a:blip>
            <a:stretch>
              <a:fillRect/>
            </a:stretch>
          </p:blipFill>
          <p:spPr>
            <a:xfrm>
              <a:off x="796254" y="262588"/>
              <a:ext cx="1699536" cy="435290"/>
            </a:xfrm>
            <a:prstGeom prst="rect">
              <a:avLst/>
            </a:prstGeom>
            <a:ln w="12700" cap="flat">
              <a:noFill/>
              <a:miter lim="400000"/>
            </a:ln>
            <a:effectLst/>
          </p:spPr>
        </p:pic>
        <p:pic>
          <p:nvPicPr>
            <p:cNvPr id="74" name="image11.png"/>
            <p:cNvPicPr/>
            <p:nvPr/>
          </p:nvPicPr>
          <p:blipFill>
            <a:blip r:embed="rId10">
              <a:extLst/>
            </a:blip>
            <a:stretch>
              <a:fillRect/>
            </a:stretch>
          </p:blipFill>
          <p:spPr>
            <a:xfrm>
              <a:off x="1959213" y="3326108"/>
              <a:ext cx="1367714" cy="688938"/>
            </a:xfrm>
            <a:prstGeom prst="rect">
              <a:avLst/>
            </a:prstGeom>
            <a:ln w="12700" cap="flat">
              <a:noFill/>
              <a:miter lim="400000"/>
            </a:ln>
            <a:effectLst/>
          </p:spPr>
        </p:pic>
        <p:pic>
          <p:nvPicPr>
            <p:cNvPr id="75" name="image12.png"/>
            <p:cNvPicPr/>
            <p:nvPr/>
          </p:nvPicPr>
          <p:blipFill>
            <a:blip r:embed="rId11">
              <a:extLst/>
            </a:blip>
            <a:stretch>
              <a:fillRect/>
            </a:stretch>
          </p:blipFill>
          <p:spPr>
            <a:xfrm>
              <a:off x="5936942" y="1094732"/>
              <a:ext cx="1098601" cy="762467"/>
            </a:xfrm>
            <a:prstGeom prst="rect">
              <a:avLst/>
            </a:prstGeom>
            <a:ln w="12700" cap="flat">
              <a:noFill/>
              <a:miter lim="400000"/>
            </a:ln>
            <a:effectLst/>
          </p:spPr>
        </p:pic>
        <p:pic>
          <p:nvPicPr>
            <p:cNvPr id="76" name="image13.png"/>
            <p:cNvPicPr/>
            <p:nvPr/>
          </p:nvPicPr>
          <p:blipFill>
            <a:blip r:embed="rId12">
              <a:extLst/>
            </a:blip>
            <a:stretch>
              <a:fillRect/>
            </a:stretch>
          </p:blipFill>
          <p:spPr>
            <a:xfrm>
              <a:off x="5434132" y="221857"/>
              <a:ext cx="750471" cy="626162"/>
            </a:xfrm>
            <a:prstGeom prst="rect">
              <a:avLst/>
            </a:prstGeom>
            <a:ln w="12700" cap="flat">
              <a:noFill/>
              <a:miter lim="400000"/>
            </a:ln>
            <a:effectLst/>
          </p:spPr>
        </p:pic>
      </p:grpSp>
      <p:sp>
        <p:nvSpPr>
          <p:cNvPr id="78" name="Shape 78"/>
          <p:cNvSpPr/>
          <p:nvPr>
            <p:ph type="sldNum" sz="quarter" idx="2"/>
          </p:nvPr>
        </p:nvSpPr>
        <p:spPr>
          <a:xfrm>
            <a:off x="8621076" y="6309319"/>
            <a:ext cx="65724" cy="153889"/>
          </a:xfrm>
          <a:prstGeom prst="rect">
            <a:avLst/>
          </a:prstGeom>
          <a:extLst>
            <a:ext uri="{C572A759-6A51-4108-AA02-DFA0A04FC94B}">
              <ma14:wrappingTextBoxFlag xmlns:ma14="http://schemas.microsoft.com/office/mac/drawingml/2011/main" val="1"/>
            </a:ext>
          </a:extLst>
        </p:spPr>
        <p:txBody>
          <a:bodyPr wrap="square">
            <a:normAutofit fontScale="100000" lnSpcReduction="0"/>
          </a:bodyPr>
          <a:lstStyle>
            <a:lvl1pPr defTabSz="905255">
              <a:defRPr sz="989"/>
            </a:lvl1pPr>
          </a:lstStyle>
          <a:p>
            <a:pPr lvl="0">
              <a:defRPr sz="1800">
                <a:solidFill>
                  <a:srgbClr val="000000"/>
                </a:solidFill>
              </a:defRPr>
            </a:pPr>
            <a:fld id="{86CB4B4D-7CA3-9044-876B-883B54F8677D}" type="slidenum">
              <a:rPr sz="989">
                <a:solidFill>
                  <a:srgbClr val="CD0920"/>
                </a:solidFill>
              </a:rPr>
            </a:fld>
          </a:p>
        </p:txBody>
      </p:sp>
      <p:pic>
        <p:nvPicPr>
          <p:cNvPr id="79" name="image14.jpg"/>
          <p:cNvPicPr/>
          <p:nvPr/>
        </p:nvPicPr>
        <p:blipFill>
          <a:blip r:embed="rId13">
            <a:extLst/>
          </a:blip>
          <a:stretch>
            <a:fillRect/>
          </a:stretch>
        </p:blipFill>
        <p:spPr>
          <a:xfrm>
            <a:off x="3106434" y="2996104"/>
            <a:ext cx="3533021" cy="1042448"/>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15.jpg" descr="http://www.campingsvergelijken.nl/images/nederland.jpg"/>
          <p:cNvPicPr/>
          <p:nvPr/>
        </p:nvPicPr>
        <p:blipFill>
          <a:blip r:embed="rId2">
            <a:extLst/>
          </a:blip>
          <a:stretch>
            <a:fillRect/>
          </a:stretch>
        </p:blipFill>
        <p:spPr>
          <a:xfrm>
            <a:off x="3563887" y="1340767"/>
            <a:ext cx="4360819" cy="4360819"/>
          </a:xfrm>
          <a:prstGeom prst="rect">
            <a:avLst/>
          </a:prstGeom>
          <a:ln w="12700">
            <a:miter lim="400000"/>
          </a:ln>
        </p:spPr>
      </p:pic>
      <p:pic>
        <p:nvPicPr>
          <p:cNvPr id="82" name="image16.jpg" descr="https://encrypted-tbn3.gstatic.com/images?q=tbn:ANd9GcSB9MzxprKQueKZUQ0TI90o-h52ks7V2qBHt__lACuF-fOr5nrr"/>
          <p:cNvPicPr/>
          <p:nvPr/>
        </p:nvPicPr>
        <p:blipFill>
          <a:blip r:embed="rId3">
            <a:extLst/>
          </a:blip>
          <a:stretch>
            <a:fillRect/>
          </a:stretch>
        </p:blipFill>
        <p:spPr>
          <a:xfrm>
            <a:off x="3358610" y="2763547"/>
            <a:ext cx="1371601" cy="800103"/>
          </a:xfrm>
          <a:prstGeom prst="rect">
            <a:avLst/>
          </a:prstGeom>
          <a:ln w="12700">
            <a:miter lim="400000"/>
          </a:ln>
        </p:spPr>
      </p:pic>
      <p:sp>
        <p:nvSpPr>
          <p:cNvPr id="83" name="Shape 83"/>
          <p:cNvSpPr/>
          <p:nvPr/>
        </p:nvSpPr>
        <p:spPr>
          <a:xfrm>
            <a:off x="4706889" y="3456525"/>
            <a:ext cx="381001" cy="4103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25400">
            <a:solidFill>
              <a:srgbClr val="3A5E8A"/>
            </a:solidFill>
          </a:ln>
        </p:spPr>
        <p:txBody>
          <a:bodyPr lIns="0" tIns="0" rIns="0" bIns="0" anchor="ctr"/>
          <a:lstStyle/>
          <a:p>
            <a:pPr lvl="0" algn="ctr">
              <a:defRPr>
                <a:solidFill>
                  <a:srgbClr val="FFFFFF"/>
                </a:solidFill>
              </a:defRPr>
            </a:pPr>
          </a:p>
        </p:txBody>
      </p:sp>
      <p:sp>
        <p:nvSpPr>
          <p:cNvPr id="84" name="Shape 84"/>
          <p:cNvSpPr/>
          <p:nvPr/>
        </p:nvSpPr>
        <p:spPr>
          <a:xfrm>
            <a:off x="5553797" y="4140398"/>
            <a:ext cx="381001" cy="4103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25400">
            <a:solidFill>
              <a:srgbClr val="3A5E8A"/>
            </a:solidFill>
          </a:ln>
        </p:spPr>
        <p:txBody>
          <a:bodyPr lIns="0" tIns="0" rIns="0" bIns="0" anchor="ctr"/>
          <a:lstStyle/>
          <a:p>
            <a:pPr lvl="0" algn="ctr">
              <a:defRPr>
                <a:solidFill>
                  <a:srgbClr val="FFFFFF"/>
                </a:solidFill>
              </a:defRPr>
            </a:pPr>
          </a:p>
        </p:txBody>
      </p:sp>
      <p:sp>
        <p:nvSpPr>
          <p:cNvPr id="85" name="Shape 85"/>
          <p:cNvSpPr/>
          <p:nvPr/>
        </p:nvSpPr>
        <p:spPr>
          <a:xfrm>
            <a:off x="6987888" y="2998356"/>
            <a:ext cx="381001" cy="41039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25400">
            <a:solidFill>
              <a:srgbClr val="3A5E8A"/>
            </a:solidFill>
          </a:ln>
        </p:spPr>
        <p:txBody>
          <a:bodyPr lIns="0" tIns="0" rIns="0" bIns="0" anchor="ctr"/>
          <a:lstStyle/>
          <a:p>
            <a:pPr lvl="0" algn="ctr">
              <a:defRPr>
                <a:solidFill>
                  <a:srgbClr val="FFFFFF"/>
                </a:solidFill>
              </a:defRPr>
            </a:pPr>
          </a:p>
        </p:txBody>
      </p:sp>
      <p:pic>
        <p:nvPicPr>
          <p:cNvPr id="86" name="image17.png" descr="DITSS"/>
          <p:cNvPicPr/>
          <p:nvPr/>
        </p:nvPicPr>
        <p:blipFill>
          <a:blip r:embed="rId4">
            <a:extLst/>
          </a:blip>
          <a:stretch>
            <a:fillRect/>
          </a:stretch>
        </p:blipFill>
        <p:spPr>
          <a:xfrm>
            <a:off x="4862753" y="4890527"/>
            <a:ext cx="2310238" cy="808584"/>
          </a:xfrm>
          <a:prstGeom prst="rect">
            <a:avLst/>
          </a:prstGeom>
          <a:ln w="12700">
            <a:miter lim="400000"/>
          </a:ln>
        </p:spPr>
      </p:pic>
      <p:sp>
        <p:nvSpPr>
          <p:cNvPr id="87" name="Shape 87"/>
          <p:cNvSpPr/>
          <p:nvPr>
            <p:ph type="title"/>
          </p:nvPr>
        </p:nvSpPr>
        <p:spPr>
          <a:xfrm>
            <a:off x="467543" y="848324"/>
            <a:ext cx="8229601" cy="492444"/>
          </a:xfrm>
          <a:prstGeom prst="rect">
            <a:avLst/>
          </a:prstGeom>
        </p:spPr>
        <p:txBody>
          <a:bodyPr>
            <a:normAutofit fontScale="100000" lnSpcReduction="0"/>
          </a:bodyPr>
          <a:lstStyle>
            <a:lvl1pPr defTabSz="896111">
              <a:defRPr sz="3136"/>
            </a:lvl1pPr>
          </a:lstStyle>
          <a:p>
            <a:pPr lvl="0">
              <a:defRPr b="0" sz="1800"/>
            </a:pPr>
            <a:r>
              <a:rPr b="1" sz="3136"/>
              <a:t>Nationale Driehoek</a:t>
            </a:r>
          </a:p>
        </p:txBody>
      </p:sp>
      <p:pic>
        <p:nvPicPr>
          <p:cNvPr id="88" name="image14.jpg"/>
          <p:cNvPicPr/>
          <p:nvPr/>
        </p:nvPicPr>
        <p:blipFill>
          <a:blip r:embed="rId5">
            <a:extLst/>
          </a:blip>
          <a:stretch>
            <a:fillRect/>
          </a:stretch>
        </p:blipFill>
        <p:spPr>
          <a:xfrm>
            <a:off x="6910254" y="2304188"/>
            <a:ext cx="2169033" cy="639992"/>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Mogelijke groei werkgelegenheid in Twente</a:t>
            </a:r>
          </a:p>
        </p:txBody>
      </p:sp>
      <p:graphicFrame>
        <p:nvGraphicFramePr>
          <p:cNvPr id="91" name="Chart 91"/>
          <p:cNvGraphicFramePr/>
          <p:nvPr/>
        </p:nvGraphicFramePr>
        <p:xfrm>
          <a:off x="185656" y="1933542"/>
          <a:ext cx="10953583" cy="340003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Doelen	Twente innoveert samen veiligheid</a:t>
            </a:r>
          </a:p>
        </p:txBody>
      </p:sp>
      <p:sp>
        <p:nvSpPr>
          <p:cNvPr id="96" name="Shape 96"/>
          <p:cNvSpPr/>
          <p:nvPr>
            <p:ph type="body" idx="1"/>
          </p:nvPr>
        </p:nvSpPr>
        <p:spPr>
          <a:xfrm>
            <a:off x="457200" y="1783357"/>
            <a:ext cx="8229600" cy="4381947"/>
          </a:xfrm>
          <a:prstGeom prst="rect">
            <a:avLst/>
          </a:prstGeom>
        </p:spPr>
        <p:txBody>
          <a:bodyPr/>
          <a:lstStyle/>
          <a:p>
            <a:pPr lvl="0" marL="457200" indent="-457200">
              <a:defRPr sz="1800"/>
            </a:pPr>
            <a:r>
              <a:rPr sz="3200"/>
              <a:t>Samen meer innovaties in veiligheid</a:t>
            </a:r>
            <a:endParaRPr sz="3200"/>
          </a:p>
          <a:p>
            <a:pPr lvl="0" marL="457200" indent="-457200">
              <a:defRPr sz="1800"/>
            </a:pPr>
            <a:r>
              <a:rPr sz="3200"/>
              <a:t>Veiliger voor minder</a:t>
            </a:r>
            <a:endParaRPr sz="3200"/>
          </a:p>
          <a:p>
            <a:pPr lvl="0" marL="457200" indent="-457200">
              <a:defRPr sz="1800"/>
            </a:pPr>
            <a:r>
              <a:rPr sz="3200"/>
              <a:t>Grotere economische waarde Twentse veiligheidsbranche</a:t>
            </a:r>
            <a:endParaRPr sz="3200"/>
          </a:p>
          <a:p>
            <a:pPr lvl="0" marL="457200" indent="-457200">
              <a:defRPr sz="1800"/>
            </a:pPr>
            <a:r>
              <a:rPr sz="3200"/>
              <a:t>Groter aandeel in de nationale en internationale veiligheidsagenda</a:t>
            </a:r>
            <a:endParaRPr sz="3200"/>
          </a:p>
          <a:p>
            <a:pPr lvl="0" marL="457200" indent="-457200">
              <a:defRPr sz="1800"/>
            </a:pPr>
            <a:r>
              <a:rPr sz="3200"/>
              <a:t>Betere samenwerking Triple Helix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xfrm>
            <a:off x="457200" y="980728"/>
            <a:ext cx="8229600" cy="492444"/>
          </a:xfrm>
          <a:prstGeom prst="rect">
            <a:avLst/>
          </a:prstGeom>
        </p:spPr>
        <p:txBody>
          <a:bodyPr>
            <a:normAutofit fontScale="100000" lnSpcReduction="0"/>
          </a:bodyPr>
          <a:lstStyle>
            <a:lvl1pPr defTabSz="896111">
              <a:defRPr sz="3136"/>
            </a:lvl1pPr>
          </a:lstStyle>
          <a:p>
            <a:pPr lvl="0">
              <a:defRPr b="0" sz="1800"/>
            </a:pPr>
            <a:r>
              <a:rPr b="1" sz="3136"/>
              <a:t>3 Clusters</a:t>
            </a:r>
          </a:p>
        </p:txBody>
      </p:sp>
      <p:sp>
        <p:nvSpPr>
          <p:cNvPr id="101" name="Shape 101"/>
          <p:cNvSpPr/>
          <p:nvPr>
            <p:ph type="body" idx="1"/>
          </p:nvPr>
        </p:nvSpPr>
        <p:spPr>
          <a:xfrm>
            <a:off x="457200" y="1783357"/>
            <a:ext cx="8229600" cy="4741987"/>
          </a:xfrm>
          <a:prstGeom prst="rect">
            <a:avLst/>
          </a:prstGeom>
        </p:spPr>
        <p:txBody>
          <a:bodyPr/>
          <a:lstStyle/>
          <a:p>
            <a:pPr lvl="0" marL="0" indent="0">
              <a:buSzTx/>
              <a:buNone/>
              <a:defRPr sz="1800"/>
            </a:pPr>
            <a:r>
              <a:rPr b="1" sz="2400"/>
              <a:t>3 Programma’s</a:t>
            </a:r>
            <a:endParaRPr b="1" sz="2400"/>
          </a:p>
          <a:p>
            <a:pPr lvl="1">
              <a:spcBef>
                <a:spcPts val="400"/>
              </a:spcBef>
              <a:buFont typeface="Arial"/>
              <a:buChar char="•"/>
              <a:defRPr sz="1800"/>
            </a:pPr>
            <a:r>
              <a:rPr sz="2400"/>
              <a:t>Safe Community</a:t>
            </a:r>
            <a:endParaRPr sz="2400"/>
          </a:p>
          <a:p>
            <a:pPr lvl="1">
              <a:spcBef>
                <a:spcPts val="400"/>
              </a:spcBef>
              <a:buFont typeface="Arial"/>
              <a:buChar char="•"/>
              <a:defRPr sz="1800"/>
            </a:pPr>
            <a:r>
              <a:rPr sz="2400"/>
              <a:t>Smart Intelligence</a:t>
            </a:r>
            <a:endParaRPr sz="2400"/>
          </a:p>
          <a:p>
            <a:pPr lvl="1">
              <a:spcBef>
                <a:spcPts val="400"/>
              </a:spcBef>
              <a:buFont typeface="Arial"/>
              <a:buChar char="•"/>
              <a:defRPr sz="1800"/>
            </a:pPr>
            <a:r>
              <a:rPr sz="2400"/>
              <a:t>Smart Safety; “eigenzinnig veilig”</a:t>
            </a:r>
            <a:endParaRPr sz="2400"/>
          </a:p>
          <a:p>
            <a:pPr lvl="0" marL="0" indent="0">
              <a:buSzTx/>
              <a:buNone/>
              <a:defRPr sz="1800"/>
            </a:pPr>
            <a:r>
              <a:rPr b="1" sz="2400"/>
              <a:t>Naar het European Safety &amp; Security Center</a:t>
            </a:r>
            <a:endParaRPr b="1" sz="2400"/>
          </a:p>
          <a:p>
            <a:pPr lvl="1">
              <a:spcBef>
                <a:spcPts val="400"/>
              </a:spcBef>
              <a:buFont typeface="Arial"/>
              <a:buChar char="•"/>
              <a:defRPr sz="1800"/>
            </a:pPr>
            <a:r>
              <a:rPr sz="2400"/>
              <a:t>5 componenten </a:t>
            </a:r>
            <a:endParaRPr sz="2400"/>
          </a:p>
          <a:p>
            <a:pPr lvl="0" marL="0" indent="0">
              <a:buSzTx/>
              <a:buNone/>
              <a:defRPr sz="1800"/>
            </a:pPr>
            <a:r>
              <a:rPr b="1" sz="2400"/>
              <a:t>TS&amp;S  katalysator; “de dansvloer”</a:t>
            </a:r>
            <a:endParaRPr b="1" sz="2400"/>
          </a:p>
          <a:p>
            <a:pPr lvl="1">
              <a:spcBef>
                <a:spcPts val="400"/>
              </a:spcBef>
              <a:buFont typeface="Arial"/>
              <a:buChar char="•"/>
              <a:defRPr sz="1800"/>
            </a:pPr>
            <a:r>
              <a:rPr sz="2400"/>
              <a:t>Samenwerking stimuleren</a:t>
            </a:r>
            <a:endParaRPr sz="2400"/>
          </a:p>
          <a:p>
            <a:pPr lvl="1">
              <a:spcBef>
                <a:spcPts val="400"/>
              </a:spcBef>
              <a:buFont typeface="Arial"/>
              <a:buChar char="•"/>
              <a:defRPr sz="1800"/>
            </a:pPr>
            <a:r>
              <a:rPr sz="2400"/>
              <a:t>Twente als één van de drie pijlers in HSD: NL Innovatieland Veiligheid in de wereld!</a:t>
            </a:r>
            <a:endParaRPr sz="2400"/>
          </a:p>
          <a:p>
            <a:pPr lvl="1">
              <a:spcBef>
                <a:spcPts val="400"/>
              </a:spcBef>
              <a:buFont typeface="Arial"/>
              <a:buChar char="•"/>
              <a:defRPr sz="1800"/>
            </a:pPr>
            <a:r>
              <a:rPr sz="2400"/>
              <a:t>Creëren funding</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467544" y="825097"/>
            <a:ext cx="8676456" cy="553999"/>
          </a:xfrm>
          <a:prstGeom prst="rect">
            <a:avLst/>
          </a:prstGeom>
        </p:spPr>
        <p:txBody>
          <a:bodyPr>
            <a:normAutofit fontScale="100000" lnSpcReduction="0"/>
          </a:bodyPr>
          <a:lstStyle>
            <a:lvl1pPr defTabSz="896111">
              <a:defRPr sz="3528"/>
            </a:lvl1pPr>
          </a:lstStyle>
          <a:p>
            <a:pPr lvl="0">
              <a:defRPr b="0" sz="1800"/>
            </a:pPr>
            <a:r>
              <a:rPr b="1" sz="3528"/>
              <a:t>European Safety &amp; Security Center</a:t>
            </a:r>
          </a:p>
        </p:txBody>
      </p:sp>
      <p:grpSp>
        <p:nvGrpSpPr>
          <p:cNvPr id="108" name="Group 108"/>
          <p:cNvGrpSpPr/>
          <p:nvPr/>
        </p:nvGrpSpPr>
        <p:grpSpPr>
          <a:xfrm>
            <a:off x="1621325" y="1397000"/>
            <a:ext cx="7029814" cy="5426840"/>
            <a:chOff x="0" y="0"/>
            <a:chExt cx="7029813" cy="5426839"/>
          </a:xfrm>
        </p:grpSpPr>
        <p:sp>
          <p:nvSpPr>
            <p:cNvPr id="106" name="Shape 106"/>
            <p:cNvSpPr/>
            <p:nvPr/>
          </p:nvSpPr>
          <p:spPr>
            <a:xfrm>
              <a:off x="0" y="0"/>
              <a:ext cx="7029814" cy="5272360"/>
            </a:xfrm>
            <a:prstGeom prst="roundRect">
              <a:avLst>
                <a:gd name="adj" fmla="val 7500"/>
              </a:avLst>
            </a:prstGeom>
            <a:gradFill flip="none" rotWithShape="1">
              <a:gsLst>
                <a:gs pos="0">
                  <a:srgbClr val="9A2F2C"/>
                </a:gs>
                <a:gs pos="80000">
                  <a:srgbClr val="CA3E3A"/>
                </a:gs>
                <a:gs pos="100000">
                  <a:srgbClr val="CE3B37"/>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0" tIns="0" rIns="0" bIns="0" numCol="1" anchor="t">
              <a:noAutofit/>
            </a:bodyPr>
            <a:lstStyle/>
            <a:p>
              <a:pPr lvl="0">
                <a:defRPr sz="1500">
                  <a:solidFill>
                    <a:srgbClr val="FFFFFF"/>
                  </a:solidFill>
                </a:defRPr>
              </a:pPr>
            </a:p>
          </p:txBody>
        </p:sp>
        <p:sp>
          <p:nvSpPr>
            <p:cNvPr id="107" name="Shape 107"/>
            <p:cNvSpPr/>
            <p:nvPr/>
          </p:nvSpPr>
          <p:spPr>
            <a:xfrm>
              <a:off x="115699" y="115698"/>
              <a:ext cx="6798416" cy="531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8302">
                  <a:solidFill>
                    <a:srgbClr val="FFFFFF"/>
                  </a:solidFill>
                </a:rPr>
                <a:t>European Safety &amp; Security Center</a:t>
              </a:r>
              <a:endParaRPr sz="8302">
                <a:solidFill>
                  <a:srgbClr val="FFFFFF"/>
                </a:solidFill>
              </a:endParaRPr>
            </a:p>
            <a:p>
              <a:pPr lvl="0" marL="190500" indent="-190500">
                <a:buSzPct val="100000"/>
                <a:buChar char="•"/>
              </a:pPr>
              <a:r>
                <a:rPr sz="1500">
                  <a:solidFill>
                    <a:srgbClr val="FFFFFF"/>
                  </a:solidFill>
                </a:rPr>
                <a:t>Risk City Belevingscentrum voor professionals en burgers (oefenstad)</a:t>
              </a:r>
              <a:endParaRPr sz="1500">
                <a:solidFill>
                  <a:srgbClr val="FFFFFF"/>
                </a:solidFill>
              </a:endParaRPr>
            </a:p>
            <a:p>
              <a:pPr lvl="0" marL="190500" indent="-190500">
                <a:buSzPct val="100000"/>
                <a:buChar char="•"/>
              </a:pPr>
              <a:r>
                <a:rPr sz="1500">
                  <a:solidFill>
                    <a:srgbClr val="FFFFFF"/>
                  </a:solidFill>
                </a:rPr>
                <a:t>Onderzoeken, testen, certificeren veiligheids-oplossingen</a:t>
              </a:r>
              <a:endParaRPr sz="1500">
                <a:solidFill>
                  <a:srgbClr val="FFFFFF"/>
                </a:solidFill>
              </a:endParaRPr>
            </a:p>
            <a:p>
              <a:pPr lvl="0" marL="190500" indent="-190500">
                <a:buSzPct val="100000"/>
                <a:buChar char="•"/>
              </a:pPr>
              <a:r>
                <a:rPr sz="1500">
                  <a:solidFill>
                    <a:srgbClr val="FFFFFF"/>
                  </a:solidFill>
                </a:rPr>
                <a:t>Multidisciplinair opleidings- en trainingscentrum</a:t>
              </a:r>
              <a:endParaRPr sz="8302">
                <a:solidFill>
                  <a:srgbClr val="FFFFFF"/>
                </a:solidFill>
              </a:endParaRPr>
            </a:p>
            <a:p>
              <a:pPr lvl="0" marL="190500" indent="-190500">
                <a:buSzPct val="100000"/>
                <a:buChar char="•"/>
              </a:pPr>
              <a:r>
                <a:rPr sz="1500">
                  <a:solidFill>
                    <a:srgbClr val="FFFFFF"/>
                  </a:solidFill>
                </a:rPr>
                <a:t>(triple helix+)</a:t>
              </a:r>
              <a:endParaRPr sz="1500">
                <a:solidFill>
                  <a:srgbClr val="FFFFFF"/>
                </a:solidFill>
              </a:endParaRPr>
            </a:p>
            <a:p>
              <a:pPr lvl="0" marL="190500" indent="-190500">
                <a:buSzPct val="100000"/>
                <a:buChar char="•"/>
              </a:pPr>
              <a:r>
                <a:rPr sz="1500">
                  <a:solidFill>
                    <a:srgbClr val="FFFFFF"/>
                  </a:solidFill>
                </a:rPr>
                <a:t>Safety &amp; Security Intelligence Cluster</a:t>
              </a:r>
              <a:endParaRPr sz="1500">
                <a:solidFill>
                  <a:srgbClr val="FFFFFF"/>
                </a:solidFill>
              </a:endParaRPr>
            </a:p>
            <a:p>
              <a:pPr lvl="0" marL="190500" indent="-190500">
                <a:buSzPct val="100000"/>
                <a:buChar char="•"/>
              </a:pPr>
              <a:r>
                <a:rPr sz="1500">
                  <a:solidFill>
                    <a:srgbClr val="FFFFFF"/>
                  </a:solidFill>
                </a:rPr>
                <a:t>Basecamp Europees rampen/crisisteam</a:t>
              </a:r>
            </a:p>
          </p:txBody>
        </p:sp>
      </p:gr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