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2056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6534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/>
            </a:pPr>
            <a:r>
              <a:rPr sz="3600"/>
              <a:t>Hoofdtekst - niveau één</a:t>
            </a:r>
          </a:p>
          <a:p>
            <a:pPr lvl="1">
              <a:defRPr sz="1800"/>
            </a:pPr>
            <a:r>
              <a:rPr sz="3600"/>
              <a:t>Hoofdtekst - niveau twee</a:t>
            </a:r>
          </a:p>
          <a:p>
            <a:pPr lvl="2">
              <a:defRPr sz="1800"/>
            </a:pPr>
            <a:r>
              <a:rPr sz="3600"/>
              <a:t>Hoofdtekst - niveau drie</a:t>
            </a:r>
          </a:p>
          <a:p>
            <a:pPr lvl="3">
              <a:defRPr sz="1800"/>
            </a:pPr>
            <a:r>
              <a:rPr sz="3600"/>
              <a:t>Hoofdtekst - niveau vier</a:t>
            </a:r>
          </a:p>
          <a:p>
            <a:pPr lvl="4">
              <a:defRPr sz="1800"/>
            </a:pPr>
            <a:r>
              <a:rPr sz="3600"/>
              <a:t>Hoofdtekst - niveau vijf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Titeltekst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Hoofdtekst - niveau één</a:t>
            </a:r>
          </a:p>
          <a:p>
            <a:pPr lvl="1">
              <a:defRPr sz="1800"/>
            </a:pPr>
            <a:r>
              <a:rPr sz="3400"/>
              <a:t>Hoofdtekst - niveau twee</a:t>
            </a:r>
          </a:p>
          <a:p>
            <a:pPr lvl="2">
              <a:defRPr sz="1800"/>
            </a:pPr>
            <a:r>
              <a:rPr sz="3400"/>
              <a:t>Hoofdtekst - niveau drie</a:t>
            </a:r>
          </a:p>
          <a:p>
            <a:pPr lvl="3">
              <a:defRPr sz="1800"/>
            </a:pPr>
            <a:r>
              <a:rPr sz="3400"/>
              <a:t>Hoofdtekst - niveau vier</a:t>
            </a:r>
          </a:p>
          <a:p>
            <a:pPr lvl="4">
              <a:defRPr sz="1800"/>
            </a:pPr>
            <a:r>
              <a:rPr sz="3400"/>
              <a:t>Hoofdtekst - niveau vijf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 weerspieg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Titeltekst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Hoofdtekst - niveau één</a:t>
            </a:r>
          </a:p>
          <a:p>
            <a:pPr lvl="1">
              <a:defRPr sz="1800"/>
            </a:pPr>
            <a:r>
              <a:rPr sz="3400"/>
              <a:t>Hoofdtekst - niveau twee</a:t>
            </a:r>
          </a:p>
          <a:p>
            <a:pPr lvl="2">
              <a:defRPr sz="1800"/>
            </a:pPr>
            <a:r>
              <a:rPr sz="3400"/>
              <a:t>Hoofdtekst - niveau drie</a:t>
            </a:r>
          </a:p>
          <a:p>
            <a:pPr lvl="3">
              <a:defRPr sz="1800"/>
            </a:pPr>
            <a:r>
              <a:rPr sz="3400"/>
              <a:t>Hoofdtekst - niveau vier</a:t>
            </a:r>
          </a:p>
          <a:p>
            <a:pPr lvl="4">
              <a:defRPr sz="1800"/>
            </a:pPr>
            <a:r>
              <a:rPr sz="3400"/>
              <a:t>Hoofdtekst - niveau vijf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ing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Hoofdtekst - niveau één</a:t>
            </a:r>
          </a:p>
          <a:p>
            <a:pPr lvl="1">
              <a:defRPr sz="1800"/>
            </a:pPr>
            <a:r>
              <a:rPr sz="3200"/>
              <a:t>Hoofdtekst - niveau twee</a:t>
            </a:r>
          </a:p>
          <a:p>
            <a:pPr lvl="2">
              <a:defRPr sz="1800"/>
            </a:pPr>
            <a:r>
              <a:rPr sz="3200"/>
              <a:t>Hoofdtekst - niveau drie</a:t>
            </a:r>
          </a:p>
          <a:p>
            <a:pPr lvl="3">
              <a:defRPr sz="1800"/>
            </a:pPr>
            <a:r>
              <a:rPr sz="3200"/>
              <a:t>Hoofdtekst - niveau vier</a:t>
            </a:r>
          </a:p>
          <a:p>
            <a:pPr lvl="4">
              <a:defRPr sz="1800"/>
            </a:pPr>
            <a:r>
              <a:rPr sz="3200"/>
              <a:t>Hoofdtekst - niveau vijf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 -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Hoofdtekst - niveau één</a:t>
            </a:r>
          </a:p>
          <a:p>
            <a:pPr lvl="1">
              <a:defRPr sz="1800"/>
            </a:pPr>
            <a:r>
              <a:rPr sz="3200"/>
              <a:t>Hoofdtekst - niveau twee</a:t>
            </a:r>
          </a:p>
          <a:p>
            <a:pPr lvl="2">
              <a:defRPr sz="1800"/>
            </a:pPr>
            <a:r>
              <a:rPr sz="3200"/>
              <a:t>Hoofdtekst - niveau drie</a:t>
            </a:r>
          </a:p>
          <a:p>
            <a:pPr lvl="3">
              <a:defRPr sz="1800"/>
            </a:pPr>
            <a:r>
              <a:rPr sz="3200"/>
              <a:t>Hoofdtekst - niveau vier</a:t>
            </a:r>
          </a:p>
          <a:p>
            <a:pPr lvl="4">
              <a:defRPr sz="1800"/>
            </a:pPr>
            <a:r>
              <a:rPr sz="3200"/>
              <a:t>Hoofdtekst - niveau vijf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 -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Hoofdtekst - niveau één</a:t>
            </a:r>
          </a:p>
          <a:p>
            <a:pPr lvl="1">
              <a:defRPr sz="1800"/>
            </a:pPr>
            <a:r>
              <a:rPr sz="3200"/>
              <a:t>Hoofdtekst - niveau twee</a:t>
            </a:r>
          </a:p>
          <a:p>
            <a:pPr lvl="2">
              <a:defRPr sz="1800"/>
            </a:pPr>
            <a:r>
              <a:rPr sz="3200"/>
              <a:t>Hoofdtekst - niveau drie</a:t>
            </a:r>
          </a:p>
          <a:p>
            <a:pPr lvl="3">
              <a:defRPr sz="1800"/>
            </a:pPr>
            <a:r>
              <a:rPr sz="3200"/>
              <a:t>Hoofdtekst - niveau vier</a:t>
            </a:r>
          </a:p>
          <a:p>
            <a:pPr lvl="4">
              <a:defRPr sz="1800"/>
            </a:pPr>
            <a:r>
              <a:rPr sz="3200"/>
              <a:t>Hoofdtekst - niveau vijf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Hoofdtekst - niveau één</a:t>
            </a:r>
          </a:p>
          <a:p>
            <a:pPr lvl="1">
              <a:defRPr sz="1800"/>
            </a:pPr>
            <a:r>
              <a:rPr sz="4200"/>
              <a:t>Hoofdtekst - niveau twee</a:t>
            </a:r>
          </a:p>
          <a:p>
            <a:pPr lvl="2">
              <a:defRPr sz="1800"/>
            </a:pPr>
            <a:r>
              <a:rPr sz="4200"/>
              <a:t>Hoofdtekst - niveau drie</a:t>
            </a:r>
          </a:p>
          <a:p>
            <a:pPr lvl="3">
              <a:defRPr sz="1800"/>
            </a:pPr>
            <a:r>
              <a:rPr sz="4200"/>
              <a:t>Hoofdtekst - niveau vier</a:t>
            </a:r>
          </a:p>
          <a:p>
            <a:pPr lvl="4">
              <a:defRPr sz="1800"/>
            </a:pPr>
            <a:r>
              <a:rPr sz="4200"/>
              <a:t>Hoofdtekst - niveau vijf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 -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Hoofdtekst - niveau één</a:t>
            </a:r>
          </a:p>
          <a:p>
            <a:pPr lvl="1">
              <a:defRPr sz="1800"/>
            </a:pPr>
            <a:r>
              <a:rPr sz="3200"/>
              <a:t>Hoofdtekst - niveau twee</a:t>
            </a:r>
          </a:p>
          <a:p>
            <a:pPr lvl="2">
              <a:defRPr sz="1800"/>
            </a:pPr>
            <a:r>
              <a:rPr sz="3200"/>
              <a:t>Hoofdtekst - niveau drie</a:t>
            </a:r>
          </a:p>
          <a:p>
            <a:pPr lvl="3">
              <a:defRPr sz="1800"/>
            </a:pPr>
            <a:r>
              <a:rPr sz="3200"/>
              <a:t>Hoofdtekst - niveau vier</a:t>
            </a:r>
          </a:p>
          <a:p>
            <a:pPr lvl="4">
              <a:defRPr sz="1800"/>
            </a:pPr>
            <a:r>
              <a:rPr sz="3200"/>
              <a:t>Hoofdtekst - niveau vijf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/>
            </a:pPr>
            <a:r>
              <a:rPr sz="4200"/>
              <a:t>Hoofdtekst - niveau één</a:t>
            </a:r>
          </a:p>
          <a:p>
            <a:pPr lvl="1">
              <a:defRPr sz="1800"/>
            </a:pPr>
            <a:r>
              <a:rPr sz="4200"/>
              <a:t>Hoofdtekst - niveau twee</a:t>
            </a:r>
          </a:p>
          <a:p>
            <a:pPr lvl="2">
              <a:defRPr sz="1800"/>
            </a:pPr>
            <a:r>
              <a:rPr sz="4200"/>
              <a:t>Hoofdtekst - niveau drie</a:t>
            </a:r>
          </a:p>
          <a:p>
            <a:pPr lvl="3">
              <a:defRPr sz="1800"/>
            </a:pPr>
            <a:r>
              <a:rPr sz="4200"/>
              <a:t>Hoofdtekst - niveau vier</a:t>
            </a:r>
          </a:p>
          <a:p>
            <a:pPr lvl="4">
              <a:defRPr sz="1800"/>
            </a:pPr>
            <a:r>
              <a:rPr sz="4200"/>
              <a:t>Hoofdtekst - niveau vijf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d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e weerspieg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8400"/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4200"/>
              <a:t>Hoofdtekst - niveau één</a:t>
            </a:r>
          </a:p>
          <a:p>
            <a:pPr lvl="1">
              <a:defRPr sz="1800"/>
            </a:pPr>
            <a:r>
              <a:rPr sz="4200"/>
              <a:t>Hoofdtekst - niveau twee</a:t>
            </a:r>
          </a:p>
          <a:p>
            <a:pPr lvl="2">
              <a:defRPr sz="1800"/>
            </a:pPr>
            <a:r>
              <a:rPr sz="4200"/>
              <a:t>Hoofdtekst - niveau drie</a:t>
            </a:r>
          </a:p>
          <a:p>
            <a:pPr lvl="3">
              <a:defRPr sz="1800"/>
            </a:pPr>
            <a:r>
              <a:rPr sz="4200"/>
              <a:t>Hoofdtekst - niveau vier</a:t>
            </a:r>
          </a:p>
          <a:p>
            <a:pPr lvl="4">
              <a:defRPr sz="1800"/>
            </a:pPr>
            <a:r>
              <a:rPr sz="4200"/>
              <a:t>Hoofdtekst - niveau vijf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xmlns:p14="http://schemas.microsoft.com/office/powerpoint/2010/main" spd="med"/>
  <p:txStyles>
    <p:titleStyle>
      <a:lvl1pPr algn="ctr" defTabSz="584200">
        <a:defRPr sz="84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84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84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84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84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84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84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84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8400"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333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1778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222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2667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0226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3782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37338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0894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812800" y="2832100"/>
            <a:ext cx="11379200" cy="675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dirty="0">
                <a:solidFill>
                  <a:srgbClr val="444444"/>
                </a:solidFill>
              </a:rPr>
              <a:t>Transformatie</a:t>
            </a:r>
          </a:p>
          <a:p>
            <a:pPr lvl="0">
              <a:defRPr sz="1800"/>
            </a:pPr>
            <a:endParaRPr sz="3600" dirty="0">
              <a:solidFill>
                <a:srgbClr val="444444"/>
              </a:solidFill>
            </a:endParaRPr>
          </a:p>
          <a:p>
            <a:pPr lvl="0">
              <a:defRPr sz="1800"/>
            </a:pPr>
            <a:endParaRPr sz="3600" dirty="0">
              <a:solidFill>
                <a:srgbClr val="444444"/>
              </a:solidFill>
            </a:endParaRPr>
          </a:p>
          <a:p>
            <a:pPr lvl="0">
              <a:defRPr sz="1800"/>
            </a:pPr>
            <a:r>
              <a:rPr sz="3600" dirty="0">
                <a:solidFill>
                  <a:srgbClr val="444444"/>
                </a:solidFill>
              </a:rPr>
              <a:t>van een Wijkwelzijnsorganisatie</a:t>
            </a:r>
          </a:p>
          <a:p>
            <a:pPr lvl="0">
              <a:defRPr sz="1800"/>
            </a:pPr>
            <a:r>
              <a:rPr sz="3600" dirty="0">
                <a:solidFill>
                  <a:srgbClr val="444444"/>
                </a:solidFill>
              </a:rPr>
              <a:t>Portes Utrecht</a:t>
            </a:r>
          </a:p>
          <a:p>
            <a:pPr lvl="0">
              <a:defRPr sz="1800"/>
            </a:pPr>
            <a:endParaRPr sz="3600" dirty="0">
              <a:solidFill>
                <a:srgbClr val="444444"/>
              </a:solidFill>
            </a:endParaRPr>
          </a:p>
          <a:p>
            <a:pPr lvl="0">
              <a:defRPr sz="1800"/>
            </a:pPr>
            <a:r>
              <a:rPr sz="3600" dirty="0">
                <a:solidFill>
                  <a:srgbClr val="444444"/>
                </a:solidFill>
              </a:rPr>
              <a:t>naar </a:t>
            </a:r>
          </a:p>
          <a:p>
            <a:pPr lvl="0">
              <a:defRPr sz="1800"/>
            </a:pPr>
            <a:endParaRPr sz="3600">
              <a:solidFill>
                <a:srgbClr val="444444"/>
              </a:solidFill>
            </a:endParaRPr>
          </a:p>
          <a:p>
            <a:pPr lvl="0">
              <a:defRPr sz="1800"/>
            </a:pPr>
            <a:r>
              <a:rPr sz="3600">
                <a:solidFill>
                  <a:srgbClr val="444444"/>
                </a:solidFill>
              </a:rPr>
              <a:t>kleine ondernemingen </a:t>
            </a:r>
          </a:p>
          <a:p>
            <a:pPr lvl="0">
              <a:defRPr sz="1800"/>
            </a:pPr>
            <a:r>
              <a:rPr sz="3600" dirty="0">
                <a:solidFill>
                  <a:srgbClr val="444444"/>
                </a:solidFill>
              </a:rPr>
              <a:t>Sociaal Makelen</a:t>
            </a:r>
          </a:p>
          <a:p>
            <a:pPr lvl="0">
              <a:defRPr sz="1800"/>
            </a:pPr>
            <a:endParaRPr sz="3600" dirty="0">
              <a:solidFill>
                <a:srgbClr val="444444"/>
              </a:solidFill>
            </a:endParaRPr>
          </a:p>
        </p:txBody>
      </p:sp>
      <p:pic>
        <p:nvPicPr>
          <p:cNvPr id="43" name="20140714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1162" y="419100"/>
            <a:ext cx="3537450" cy="6731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520700" y="2425699"/>
            <a:ext cx="2463801" cy="110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1 organisatie</a:t>
            </a:r>
          </a:p>
        </p:txBody>
      </p:sp>
      <p:sp>
        <p:nvSpPr>
          <p:cNvPr id="45" name="Shape 45"/>
          <p:cNvSpPr/>
          <p:nvPr/>
        </p:nvSpPr>
        <p:spPr>
          <a:xfrm>
            <a:off x="469900" y="393700"/>
            <a:ext cx="2552701" cy="96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Activiteiten</a:t>
            </a:r>
          </a:p>
        </p:txBody>
      </p:sp>
      <p:sp>
        <p:nvSpPr>
          <p:cNvPr id="46" name="Shape 46"/>
          <p:cNvSpPr/>
          <p:nvPr/>
        </p:nvSpPr>
        <p:spPr>
          <a:xfrm>
            <a:off x="2120900" y="1308100"/>
            <a:ext cx="2794001" cy="110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Voor </a:t>
            </a:r>
            <a:r>
              <a:rPr sz="2400" dirty="0" smtClea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bewoners</a:t>
            </a:r>
            <a:endParaRPr sz="2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Shape 47"/>
          <p:cNvSpPr/>
          <p:nvPr/>
        </p:nvSpPr>
        <p:spPr>
          <a:xfrm>
            <a:off x="9740900" y="7289799"/>
            <a:ext cx="2463801" cy="110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Sociaal beheer</a:t>
            </a:r>
          </a:p>
        </p:txBody>
      </p:sp>
      <p:sp>
        <p:nvSpPr>
          <p:cNvPr id="48" name="Shape 48"/>
          <p:cNvSpPr/>
          <p:nvPr/>
        </p:nvSpPr>
        <p:spPr>
          <a:xfrm>
            <a:off x="9740900" y="4317999"/>
            <a:ext cx="2463801" cy="110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Coachen</a:t>
            </a:r>
          </a:p>
        </p:txBody>
      </p:sp>
      <p:sp>
        <p:nvSpPr>
          <p:cNvPr id="49" name="Shape 49"/>
          <p:cNvSpPr/>
          <p:nvPr/>
        </p:nvSpPr>
        <p:spPr>
          <a:xfrm>
            <a:off x="9398000" y="2959099"/>
            <a:ext cx="2463801" cy="110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Door bewoners</a:t>
            </a:r>
          </a:p>
        </p:txBody>
      </p:sp>
      <p:sp>
        <p:nvSpPr>
          <p:cNvPr id="50" name="Shape 50"/>
          <p:cNvSpPr/>
          <p:nvPr/>
        </p:nvSpPr>
        <p:spPr>
          <a:xfrm>
            <a:off x="9156700" y="5765799"/>
            <a:ext cx="2463801" cy="110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Netwerken</a:t>
            </a:r>
          </a:p>
        </p:txBody>
      </p:sp>
      <p:sp>
        <p:nvSpPr>
          <p:cNvPr id="51" name="Shape 51"/>
          <p:cNvSpPr/>
          <p:nvPr/>
        </p:nvSpPr>
        <p:spPr>
          <a:xfrm>
            <a:off x="1219200" y="3733799"/>
            <a:ext cx="2463801" cy="110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Accomodaties</a:t>
            </a:r>
          </a:p>
        </p:txBody>
      </p:sp>
      <p:sp>
        <p:nvSpPr>
          <p:cNvPr id="52" name="Shape 52"/>
          <p:cNvSpPr/>
          <p:nvPr/>
        </p:nvSpPr>
        <p:spPr>
          <a:xfrm>
            <a:off x="342900" y="5041899"/>
            <a:ext cx="2463801" cy="110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200" dirty="0" smtClea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vaste </a:t>
            </a:r>
            <a:r>
              <a:rPr sz="22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subsidierelatie</a:t>
            </a:r>
          </a:p>
        </p:txBody>
      </p:sp>
      <p:sp>
        <p:nvSpPr>
          <p:cNvPr id="53" name="Shape 53"/>
          <p:cNvSpPr/>
          <p:nvPr/>
        </p:nvSpPr>
        <p:spPr>
          <a:xfrm>
            <a:off x="7467600" y="8178799"/>
            <a:ext cx="2794001" cy="1371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rPr>
              <a:t>Aanbesteding</a:t>
            </a: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rPr>
              <a:t>aan alianties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1" animBg="1" advAuto="0"/>
      <p:bldP spid="44" grpId="4" animBg="1" advAuto="0"/>
      <p:bldP spid="45" grpId="2" animBg="1" advAuto="0"/>
      <p:bldP spid="46" grpId="3" animBg="1" advAuto="0"/>
      <p:bldP spid="47" grpId="10" animBg="1" advAuto="0"/>
      <p:bldP spid="48" grpId="8" animBg="1" advAuto="0"/>
      <p:bldP spid="49" grpId="7" animBg="1" advAuto="0"/>
      <p:bldP spid="50" grpId="9" animBg="1" advAuto="0"/>
      <p:bldP spid="51" grpId="5" animBg="1" advAuto="0"/>
      <p:bldP spid="52" grpId="6" animBg="1" advAuto="0"/>
      <p:bldP spid="53" grpId="1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812800" y="2501900"/>
            <a:ext cx="11379200" cy="47371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>
                <a:solidFill>
                  <a:srgbClr val="444444"/>
                </a:solidFill>
              </a:rPr>
              <a:t>in ongeveer 3 jaar werd vrijwel alles anders</a:t>
            </a:r>
          </a:p>
          <a:p>
            <a:pPr lvl="0">
              <a:defRPr sz="1800"/>
            </a:pPr>
            <a:endParaRPr sz="3600">
              <a:solidFill>
                <a:srgbClr val="444444"/>
              </a:solidFill>
            </a:endParaRPr>
          </a:p>
          <a:p>
            <a:pPr lvl="0">
              <a:defRPr sz="1800"/>
            </a:pPr>
            <a:r>
              <a:rPr sz="3600">
                <a:solidFill>
                  <a:srgbClr val="444444"/>
                </a:solidFill>
              </a:rPr>
              <a:t>het werk</a:t>
            </a:r>
          </a:p>
          <a:p>
            <a:pPr lvl="0">
              <a:defRPr sz="1800"/>
            </a:pPr>
            <a:r>
              <a:rPr sz="3600">
                <a:solidFill>
                  <a:srgbClr val="444444"/>
                </a:solidFill>
              </a:rPr>
              <a:t>de professionaliteit</a:t>
            </a:r>
          </a:p>
          <a:p>
            <a:pPr lvl="0">
              <a:defRPr sz="1800"/>
            </a:pPr>
            <a:r>
              <a:rPr sz="3600">
                <a:solidFill>
                  <a:srgbClr val="444444"/>
                </a:solidFill>
              </a:rPr>
              <a:t>de organisatievorm</a:t>
            </a:r>
          </a:p>
          <a:p>
            <a:pPr lvl="0">
              <a:defRPr sz="1800"/>
            </a:pPr>
            <a:r>
              <a:rPr sz="3600">
                <a:solidFill>
                  <a:srgbClr val="444444"/>
                </a:solidFill>
              </a:rPr>
              <a:t>de financiering</a:t>
            </a:r>
          </a:p>
          <a:p>
            <a:pPr lvl="0">
              <a:defRPr sz="1800"/>
            </a:pPr>
            <a:r>
              <a:rPr sz="3600">
                <a:solidFill>
                  <a:srgbClr val="444444"/>
                </a:solidFill>
              </a:rPr>
              <a:t>de rollen: burgers, vrijwilligers, professionals, gemeente</a:t>
            </a:r>
          </a:p>
          <a:p>
            <a:pPr lvl="0">
              <a:defRPr sz="1800"/>
            </a:pPr>
            <a:r>
              <a:rPr sz="3600">
                <a:solidFill>
                  <a:srgbClr val="444444"/>
                </a:solidFill>
              </a:rPr>
              <a:t>partners in het netwerk</a:t>
            </a:r>
          </a:p>
          <a:p>
            <a:pPr lvl="0">
              <a:defRPr sz="1800"/>
            </a:pPr>
            <a:endParaRPr sz="3600">
              <a:solidFill>
                <a:srgbClr val="444444"/>
              </a:solidFill>
            </a:endParaRPr>
          </a:p>
          <a:p>
            <a:pPr lvl="0">
              <a:defRPr sz="1800"/>
            </a:pPr>
            <a:endParaRPr sz="3600">
              <a:solidFill>
                <a:srgbClr val="444444"/>
              </a:solidFill>
            </a:endParaRPr>
          </a:p>
        </p:txBody>
      </p:sp>
      <p:pic>
        <p:nvPicPr>
          <p:cNvPr id="56" name="20140714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1162" y="419100"/>
            <a:ext cx="3537450" cy="673100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660400" y="800100"/>
            <a:ext cx="4165600" cy="177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Veel veranderingen van buitenaf gestuurd</a:t>
            </a:r>
          </a:p>
        </p:txBody>
      </p:sp>
      <p:sp>
        <p:nvSpPr>
          <p:cNvPr id="58" name="Shape 58"/>
          <p:cNvSpPr/>
          <p:nvPr/>
        </p:nvSpPr>
        <p:spPr>
          <a:xfrm>
            <a:off x="7886700" y="7048500"/>
            <a:ext cx="3987800" cy="1536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2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rPr>
              <a:t>Bewust</a:t>
            </a:r>
          </a:p>
          <a:p>
            <a:pPr lvl="0">
              <a:defRPr sz="1800"/>
            </a:pPr>
            <a:r>
              <a:rPr sz="2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rPr>
              <a:t>gekozen om iets nieuws te </a:t>
            </a:r>
            <a:r>
              <a:rPr sz="2400" dirty="0" smtClea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rPr>
              <a:t>maken</a:t>
            </a:r>
            <a:endParaRPr sz="24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1" animBg="1" advAuto="0"/>
      <p:bldP spid="57" grpId="2" animBg="1" advAuto="0"/>
      <p:bldP spid="58" grpId="3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-1333500" y="330200"/>
            <a:ext cx="6057900" cy="1524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>
                <a:solidFill>
                  <a:srgbClr val="444444"/>
                </a:solidFill>
              </a:rPr>
              <a:t>Spanningen</a:t>
            </a:r>
          </a:p>
          <a:p>
            <a:pPr lvl="0">
              <a:defRPr sz="1800"/>
            </a:pPr>
            <a:endParaRPr sz="3600">
              <a:solidFill>
                <a:srgbClr val="444444"/>
              </a:solidFill>
            </a:endParaRPr>
          </a:p>
          <a:p>
            <a:pPr lvl="0">
              <a:defRPr sz="1800"/>
            </a:pPr>
            <a:endParaRPr sz="3600">
              <a:solidFill>
                <a:srgbClr val="444444"/>
              </a:solidFill>
            </a:endParaRPr>
          </a:p>
          <a:p>
            <a:pPr lvl="0">
              <a:defRPr sz="1800"/>
            </a:pPr>
            <a:endParaRPr sz="3600">
              <a:solidFill>
                <a:srgbClr val="444444"/>
              </a:solidFill>
            </a:endParaRPr>
          </a:p>
        </p:txBody>
      </p:sp>
      <p:pic>
        <p:nvPicPr>
          <p:cNvPr id="61" name="20140714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1162" y="419100"/>
            <a:ext cx="3537450" cy="673100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228600" y="1549400"/>
            <a:ext cx="11468101" cy="1265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Doe alles tegelijkertijd                             Doe niet alles tegelijkertijd</a:t>
            </a:r>
          </a:p>
        </p:txBody>
      </p:sp>
      <p:sp>
        <p:nvSpPr>
          <p:cNvPr id="63" name="Shape 63"/>
          <p:cNvSpPr/>
          <p:nvPr/>
        </p:nvSpPr>
        <p:spPr>
          <a:xfrm>
            <a:off x="2527300" y="3157487"/>
            <a:ext cx="10223501" cy="1112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Doe iets nieuws                          Doe het op de oude manier</a:t>
            </a:r>
          </a:p>
        </p:txBody>
      </p:sp>
      <p:sp>
        <p:nvSpPr>
          <p:cNvPr id="64" name="Shape 64"/>
          <p:cNvSpPr/>
          <p:nvPr/>
        </p:nvSpPr>
        <p:spPr>
          <a:xfrm>
            <a:off x="266700" y="4621807"/>
            <a:ext cx="10330459" cy="1112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3">
              <a:defRPr sz="1800"/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rPr>
              <a:t>Doe het samen                 Doe het eenduidig en in hierarchie</a:t>
            </a:r>
          </a:p>
        </p:txBody>
      </p:sp>
      <p:sp>
        <p:nvSpPr>
          <p:cNvPr id="65" name="Shape 65"/>
          <p:cNvSpPr/>
          <p:nvPr/>
        </p:nvSpPr>
        <p:spPr>
          <a:xfrm>
            <a:off x="990600" y="7416800"/>
            <a:ext cx="11747502" cy="176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Waarom ook al weer?</a:t>
            </a:r>
          </a:p>
        </p:txBody>
      </p:sp>
      <p:sp>
        <p:nvSpPr>
          <p:cNvPr id="66" name="Shape 66"/>
          <p:cNvSpPr/>
          <p:nvPr/>
        </p:nvSpPr>
        <p:spPr>
          <a:xfrm>
            <a:off x="1711822" y="6035327"/>
            <a:ext cx="10330458" cy="1112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0423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3">
              <a:defRPr sz="1800"/>
            </a:pPr>
            <a:r>
              <a: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rPr>
              <a:t>Laat het groeien     				          Ontwerpen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1" build="p" bldLvl="5" animBg="1" advAuto="0"/>
      <p:bldP spid="62" grpId="2" animBg="1" advAuto="0"/>
      <p:bldP spid="63" grpId="3" animBg="1" advAuto="0"/>
      <p:bldP spid="64" grpId="4" animBg="1" advAuto="0"/>
      <p:bldP spid="65" grpId="5" animBg="1" advAuto="0"/>
      <p:bldP spid="66" grpId="6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Macintosh PowerPoint</Application>
  <PresentationFormat>Aangepast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White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Marieke Ploeg</cp:lastModifiedBy>
  <cp:revision>1</cp:revision>
  <dcterms:modified xsi:type="dcterms:W3CDTF">2015-02-11T08:19:22Z</dcterms:modified>
</cp:coreProperties>
</file>